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34"/>
  </p:notesMasterIdLst>
  <p:handoutMasterIdLst>
    <p:handoutMasterId r:id="rId35"/>
  </p:handoutMasterIdLst>
  <p:sldIdLst>
    <p:sldId id="260" r:id="rId2"/>
    <p:sldId id="277" r:id="rId3"/>
    <p:sldId id="285" r:id="rId4"/>
    <p:sldId id="257" r:id="rId5"/>
    <p:sldId id="264" r:id="rId6"/>
    <p:sldId id="299" r:id="rId7"/>
    <p:sldId id="258" r:id="rId8"/>
    <p:sldId id="265" r:id="rId9"/>
    <p:sldId id="270" r:id="rId10"/>
    <p:sldId id="278" r:id="rId11"/>
    <p:sldId id="279" r:id="rId12"/>
    <p:sldId id="271" r:id="rId13"/>
    <p:sldId id="272" r:id="rId14"/>
    <p:sldId id="266" r:id="rId15"/>
    <p:sldId id="296" r:id="rId16"/>
    <p:sldId id="295" r:id="rId17"/>
    <p:sldId id="280" r:id="rId18"/>
    <p:sldId id="273" r:id="rId19"/>
    <p:sldId id="301" r:id="rId20"/>
    <p:sldId id="281" r:id="rId21"/>
    <p:sldId id="283" r:id="rId22"/>
    <p:sldId id="259" r:id="rId23"/>
    <p:sldId id="294" r:id="rId24"/>
    <p:sldId id="274" r:id="rId25"/>
    <p:sldId id="275" r:id="rId26"/>
    <p:sldId id="303" r:id="rId27"/>
    <p:sldId id="305" r:id="rId28"/>
    <p:sldId id="261" r:id="rId29"/>
    <p:sldId id="300" r:id="rId30"/>
    <p:sldId id="282" r:id="rId31"/>
    <p:sldId id="276" r:id="rId32"/>
    <p:sldId id="302" r:id="rId3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735" autoAdjust="0"/>
    <p:restoredTop sz="69272" autoAdjust="0"/>
  </p:normalViewPr>
  <p:slideViewPr>
    <p:cSldViewPr>
      <p:cViewPr varScale="1">
        <p:scale>
          <a:sx n="50" d="100"/>
          <a:sy n="50" d="100"/>
        </p:scale>
        <p:origin x="-172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2" rIns="92482" bIns="46242"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82" tIns="46242" rIns="92482" bIns="46242" rtlCol="0"/>
          <a:lstStyle>
            <a:lvl1pPr algn="r">
              <a:defRPr sz="1200"/>
            </a:lvl1pPr>
          </a:lstStyle>
          <a:p>
            <a:fld id="{40CD819A-735A-42DB-9656-1529E212F444}" type="datetimeFigureOut">
              <a:rPr lang="en-US" smtClean="0"/>
              <a:t>10/8/2015</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82" tIns="46242" rIns="92482" bIns="46242"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82" tIns="46242" rIns="92482" bIns="46242" rtlCol="0" anchor="b"/>
          <a:lstStyle>
            <a:lvl1pPr algn="r">
              <a:defRPr sz="1200"/>
            </a:lvl1pPr>
          </a:lstStyle>
          <a:p>
            <a:fld id="{5E4439CF-5DFA-4F05-887A-C92F9A2E6DA8}" type="slidenum">
              <a:rPr lang="en-US" smtClean="0"/>
              <a:t>‹#›</a:t>
            </a:fld>
            <a:endParaRPr lang="en-US"/>
          </a:p>
        </p:txBody>
      </p:sp>
    </p:spTree>
    <p:extLst>
      <p:ext uri="{BB962C8B-B14F-4D97-AF65-F5344CB8AC3E}">
        <p14:creationId xmlns:p14="http://schemas.microsoft.com/office/powerpoint/2010/main" val="364873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2" tIns="46242" rIns="92482" bIns="46242"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82" tIns="46242" rIns="92482" bIns="46242" rtlCol="0"/>
          <a:lstStyle>
            <a:lvl1pPr algn="r">
              <a:defRPr sz="1200"/>
            </a:lvl1pPr>
          </a:lstStyle>
          <a:p>
            <a:fld id="{2B284A5C-67CC-41A3-9AED-FBC5A2C674F4}" type="datetimeFigureOut">
              <a:rPr lang="en-US" smtClean="0"/>
              <a:t>10/8/2015</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2" tIns="46242" rIns="92482" bIns="46242"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2" tIns="46242" rIns="92482" bIns="4624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82" tIns="46242" rIns="92482" bIns="46242"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82" tIns="46242" rIns="92482" bIns="46242" rtlCol="0" anchor="b"/>
          <a:lstStyle>
            <a:lvl1pPr algn="r">
              <a:defRPr sz="1200"/>
            </a:lvl1pPr>
          </a:lstStyle>
          <a:p>
            <a:fld id="{37AE8870-6754-4C92-BDCF-877E6B1402E2}" type="slidenum">
              <a:rPr lang="en-US" smtClean="0"/>
              <a:t>‹#›</a:t>
            </a:fld>
            <a:endParaRPr lang="en-US"/>
          </a:p>
        </p:txBody>
      </p:sp>
    </p:spTree>
    <p:extLst>
      <p:ext uri="{BB962C8B-B14F-4D97-AF65-F5344CB8AC3E}">
        <p14:creationId xmlns:p14="http://schemas.microsoft.com/office/powerpoint/2010/main" val="209964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1</a:t>
            </a:fld>
            <a:endParaRPr lang="en-US"/>
          </a:p>
        </p:txBody>
      </p:sp>
    </p:spTree>
    <p:extLst>
      <p:ext uri="{BB962C8B-B14F-4D97-AF65-F5344CB8AC3E}">
        <p14:creationId xmlns:p14="http://schemas.microsoft.com/office/powerpoint/2010/main" val="26533828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10</a:t>
            </a:fld>
            <a:endParaRPr lang="en-US"/>
          </a:p>
        </p:txBody>
      </p:sp>
    </p:spTree>
    <p:extLst>
      <p:ext uri="{BB962C8B-B14F-4D97-AF65-F5344CB8AC3E}">
        <p14:creationId xmlns:p14="http://schemas.microsoft.com/office/powerpoint/2010/main" val="3726174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11</a:t>
            </a:fld>
            <a:endParaRPr lang="en-US"/>
          </a:p>
        </p:txBody>
      </p:sp>
    </p:spTree>
    <p:extLst>
      <p:ext uri="{BB962C8B-B14F-4D97-AF65-F5344CB8AC3E}">
        <p14:creationId xmlns:p14="http://schemas.microsoft.com/office/powerpoint/2010/main" val="1489376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12</a:t>
            </a:fld>
            <a:endParaRPr lang="en-US"/>
          </a:p>
        </p:txBody>
      </p:sp>
    </p:spTree>
    <p:extLst>
      <p:ext uri="{BB962C8B-B14F-4D97-AF65-F5344CB8AC3E}">
        <p14:creationId xmlns:p14="http://schemas.microsoft.com/office/powerpoint/2010/main" val="42207667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13</a:t>
            </a:fld>
            <a:endParaRPr lang="en-US"/>
          </a:p>
        </p:txBody>
      </p:sp>
    </p:spTree>
    <p:extLst>
      <p:ext uri="{BB962C8B-B14F-4D97-AF65-F5344CB8AC3E}">
        <p14:creationId xmlns:p14="http://schemas.microsoft.com/office/powerpoint/2010/main" val="555860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14</a:t>
            </a:fld>
            <a:endParaRPr lang="en-US"/>
          </a:p>
        </p:txBody>
      </p:sp>
    </p:spTree>
    <p:extLst>
      <p:ext uri="{BB962C8B-B14F-4D97-AF65-F5344CB8AC3E}">
        <p14:creationId xmlns:p14="http://schemas.microsoft.com/office/powerpoint/2010/main" val="23971183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15</a:t>
            </a:fld>
            <a:endParaRPr lang="en-US"/>
          </a:p>
        </p:txBody>
      </p:sp>
    </p:spTree>
    <p:extLst>
      <p:ext uri="{BB962C8B-B14F-4D97-AF65-F5344CB8AC3E}">
        <p14:creationId xmlns:p14="http://schemas.microsoft.com/office/powerpoint/2010/main" val="39700673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16</a:t>
            </a:fld>
            <a:endParaRPr lang="en-US"/>
          </a:p>
        </p:txBody>
      </p:sp>
    </p:spTree>
    <p:extLst>
      <p:ext uri="{BB962C8B-B14F-4D97-AF65-F5344CB8AC3E}">
        <p14:creationId xmlns:p14="http://schemas.microsoft.com/office/powerpoint/2010/main" val="1206800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17</a:t>
            </a:fld>
            <a:endParaRPr lang="en-US"/>
          </a:p>
        </p:txBody>
      </p:sp>
    </p:spTree>
    <p:extLst>
      <p:ext uri="{BB962C8B-B14F-4D97-AF65-F5344CB8AC3E}">
        <p14:creationId xmlns:p14="http://schemas.microsoft.com/office/powerpoint/2010/main" val="3400901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18</a:t>
            </a:fld>
            <a:endParaRPr lang="en-US"/>
          </a:p>
        </p:txBody>
      </p:sp>
    </p:spTree>
    <p:extLst>
      <p:ext uri="{BB962C8B-B14F-4D97-AF65-F5344CB8AC3E}">
        <p14:creationId xmlns:p14="http://schemas.microsoft.com/office/powerpoint/2010/main" val="19057926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19</a:t>
            </a:fld>
            <a:endParaRPr lang="en-US"/>
          </a:p>
        </p:txBody>
      </p:sp>
    </p:spTree>
    <p:extLst>
      <p:ext uri="{BB962C8B-B14F-4D97-AF65-F5344CB8AC3E}">
        <p14:creationId xmlns:p14="http://schemas.microsoft.com/office/powerpoint/2010/main" val="34382490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2</a:t>
            </a:fld>
            <a:endParaRPr lang="en-US"/>
          </a:p>
        </p:txBody>
      </p:sp>
    </p:spTree>
    <p:extLst>
      <p:ext uri="{BB962C8B-B14F-4D97-AF65-F5344CB8AC3E}">
        <p14:creationId xmlns:p14="http://schemas.microsoft.com/office/powerpoint/2010/main" val="4292363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20</a:t>
            </a:fld>
            <a:endParaRPr lang="en-US"/>
          </a:p>
        </p:txBody>
      </p:sp>
    </p:spTree>
    <p:extLst>
      <p:ext uri="{BB962C8B-B14F-4D97-AF65-F5344CB8AC3E}">
        <p14:creationId xmlns:p14="http://schemas.microsoft.com/office/powerpoint/2010/main" val="2555339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21</a:t>
            </a:fld>
            <a:endParaRPr lang="en-US"/>
          </a:p>
        </p:txBody>
      </p:sp>
    </p:spTree>
    <p:extLst>
      <p:ext uri="{BB962C8B-B14F-4D97-AF65-F5344CB8AC3E}">
        <p14:creationId xmlns:p14="http://schemas.microsoft.com/office/powerpoint/2010/main" val="1411235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22</a:t>
            </a:fld>
            <a:endParaRPr lang="en-US"/>
          </a:p>
        </p:txBody>
      </p:sp>
    </p:spTree>
    <p:extLst>
      <p:ext uri="{BB962C8B-B14F-4D97-AF65-F5344CB8AC3E}">
        <p14:creationId xmlns:p14="http://schemas.microsoft.com/office/powerpoint/2010/main" val="1694294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23</a:t>
            </a:fld>
            <a:endParaRPr lang="en-US"/>
          </a:p>
        </p:txBody>
      </p:sp>
    </p:spTree>
    <p:extLst>
      <p:ext uri="{BB962C8B-B14F-4D97-AF65-F5344CB8AC3E}">
        <p14:creationId xmlns:p14="http://schemas.microsoft.com/office/powerpoint/2010/main" val="33924224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24</a:t>
            </a:fld>
            <a:endParaRPr lang="en-US"/>
          </a:p>
        </p:txBody>
      </p:sp>
    </p:spTree>
    <p:extLst>
      <p:ext uri="{BB962C8B-B14F-4D97-AF65-F5344CB8AC3E}">
        <p14:creationId xmlns:p14="http://schemas.microsoft.com/office/powerpoint/2010/main" val="294551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25</a:t>
            </a:fld>
            <a:endParaRPr lang="en-US"/>
          </a:p>
        </p:txBody>
      </p:sp>
    </p:spTree>
    <p:extLst>
      <p:ext uri="{BB962C8B-B14F-4D97-AF65-F5344CB8AC3E}">
        <p14:creationId xmlns:p14="http://schemas.microsoft.com/office/powerpoint/2010/main" val="20924220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26</a:t>
            </a:fld>
            <a:endParaRPr lang="en-US"/>
          </a:p>
        </p:txBody>
      </p:sp>
    </p:spTree>
    <p:extLst>
      <p:ext uri="{BB962C8B-B14F-4D97-AF65-F5344CB8AC3E}">
        <p14:creationId xmlns:p14="http://schemas.microsoft.com/office/powerpoint/2010/main" val="40371290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27</a:t>
            </a:fld>
            <a:endParaRPr lang="en-US"/>
          </a:p>
        </p:txBody>
      </p:sp>
    </p:spTree>
    <p:extLst>
      <p:ext uri="{BB962C8B-B14F-4D97-AF65-F5344CB8AC3E}">
        <p14:creationId xmlns:p14="http://schemas.microsoft.com/office/powerpoint/2010/main" val="20868686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28</a:t>
            </a:fld>
            <a:endParaRPr lang="en-US"/>
          </a:p>
        </p:txBody>
      </p:sp>
    </p:spTree>
    <p:extLst>
      <p:ext uri="{BB962C8B-B14F-4D97-AF65-F5344CB8AC3E}">
        <p14:creationId xmlns:p14="http://schemas.microsoft.com/office/powerpoint/2010/main" val="2195986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29</a:t>
            </a:fld>
            <a:endParaRPr lang="en-US"/>
          </a:p>
        </p:txBody>
      </p:sp>
    </p:spTree>
    <p:extLst>
      <p:ext uri="{BB962C8B-B14F-4D97-AF65-F5344CB8AC3E}">
        <p14:creationId xmlns:p14="http://schemas.microsoft.com/office/powerpoint/2010/main" val="1320502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3</a:t>
            </a:fld>
            <a:endParaRPr lang="en-US"/>
          </a:p>
        </p:txBody>
      </p:sp>
    </p:spTree>
    <p:extLst>
      <p:ext uri="{BB962C8B-B14F-4D97-AF65-F5344CB8AC3E}">
        <p14:creationId xmlns:p14="http://schemas.microsoft.com/office/powerpoint/2010/main" val="16435141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30</a:t>
            </a:fld>
            <a:endParaRPr lang="en-US"/>
          </a:p>
        </p:txBody>
      </p:sp>
    </p:spTree>
    <p:extLst>
      <p:ext uri="{BB962C8B-B14F-4D97-AF65-F5344CB8AC3E}">
        <p14:creationId xmlns:p14="http://schemas.microsoft.com/office/powerpoint/2010/main" val="401013564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31</a:t>
            </a:fld>
            <a:endParaRPr lang="en-US"/>
          </a:p>
        </p:txBody>
      </p:sp>
    </p:spTree>
    <p:extLst>
      <p:ext uri="{BB962C8B-B14F-4D97-AF65-F5344CB8AC3E}">
        <p14:creationId xmlns:p14="http://schemas.microsoft.com/office/powerpoint/2010/main" val="693721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32</a:t>
            </a:fld>
            <a:endParaRPr lang="en-US"/>
          </a:p>
        </p:txBody>
      </p:sp>
    </p:spTree>
    <p:extLst>
      <p:ext uri="{BB962C8B-B14F-4D97-AF65-F5344CB8AC3E}">
        <p14:creationId xmlns:p14="http://schemas.microsoft.com/office/powerpoint/2010/main" val="823867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4</a:t>
            </a:fld>
            <a:endParaRPr lang="en-US"/>
          </a:p>
        </p:txBody>
      </p:sp>
    </p:spTree>
    <p:extLst>
      <p:ext uri="{BB962C8B-B14F-4D97-AF65-F5344CB8AC3E}">
        <p14:creationId xmlns:p14="http://schemas.microsoft.com/office/powerpoint/2010/main" val="3014439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5</a:t>
            </a:fld>
            <a:endParaRPr lang="en-US"/>
          </a:p>
        </p:txBody>
      </p:sp>
    </p:spTree>
    <p:extLst>
      <p:ext uri="{BB962C8B-B14F-4D97-AF65-F5344CB8AC3E}">
        <p14:creationId xmlns:p14="http://schemas.microsoft.com/office/powerpoint/2010/main" val="3288743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AE8870-6754-4C92-BDCF-877E6B1402E2}" type="slidenum">
              <a:rPr lang="en-US" smtClean="0"/>
              <a:t>6</a:t>
            </a:fld>
            <a:endParaRPr lang="en-US"/>
          </a:p>
        </p:txBody>
      </p:sp>
    </p:spTree>
    <p:extLst>
      <p:ext uri="{BB962C8B-B14F-4D97-AF65-F5344CB8AC3E}">
        <p14:creationId xmlns:p14="http://schemas.microsoft.com/office/powerpoint/2010/main" val="396769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7AE8870-6754-4C92-BDCF-877E6B1402E2}" type="slidenum">
              <a:rPr lang="en-US" smtClean="0"/>
              <a:t>7</a:t>
            </a:fld>
            <a:endParaRPr lang="en-US"/>
          </a:p>
        </p:txBody>
      </p:sp>
    </p:spTree>
    <p:extLst>
      <p:ext uri="{BB962C8B-B14F-4D97-AF65-F5344CB8AC3E}">
        <p14:creationId xmlns:p14="http://schemas.microsoft.com/office/powerpoint/2010/main" val="676594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8</a:t>
            </a:fld>
            <a:endParaRPr lang="en-US"/>
          </a:p>
        </p:txBody>
      </p:sp>
    </p:spTree>
    <p:extLst>
      <p:ext uri="{BB962C8B-B14F-4D97-AF65-F5344CB8AC3E}">
        <p14:creationId xmlns:p14="http://schemas.microsoft.com/office/powerpoint/2010/main" val="765828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37AE8870-6754-4C92-BDCF-877E6B1402E2}" type="slidenum">
              <a:rPr lang="en-US" smtClean="0"/>
              <a:t>9</a:t>
            </a:fld>
            <a:endParaRPr lang="en-US"/>
          </a:p>
        </p:txBody>
      </p:sp>
    </p:spTree>
    <p:extLst>
      <p:ext uri="{BB962C8B-B14F-4D97-AF65-F5344CB8AC3E}">
        <p14:creationId xmlns:p14="http://schemas.microsoft.com/office/powerpoint/2010/main" val="3847394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9573655-2314-4982-9DC5-AF8510A40F68}" type="datetimeFigureOut">
              <a:rPr lang="en-US" smtClean="0"/>
              <a:t>10/8/2015</a:t>
            </a:fld>
            <a:endParaRPr lang="en-US"/>
          </a:p>
        </p:txBody>
      </p:sp>
      <p:sp>
        <p:nvSpPr>
          <p:cNvPr id="8" name="Slide Number Placeholder 7"/>
          <p:cNvSpPr>
            <a:spLocks noGrp="1"/>
          </p:cNvSpPr>
          <p:nvPr>
            <p:ph type="sldNum" sz="quarter" idx="11"/>
          </p:nvPr>
        </p:nvSpPr>
        <p:spPr/>
        <p:txBody>
          <a:bodyPr/>
          <a:lstStyle/>
          <a:p>
            <a:fld id="{A3FDF5A7-F6C2-461F-8A4D-54003D3DAEA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73655-2314-4982-9DC5-AF8510A40F68}"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573655-2314-4982-9DC5-AF8510A40F68}"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9573655-2314-4982-9DC5-AF8510A40F68}"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573655-2314-4982-9DC5-AF8510A40F68}" type="datetimeFigureOut">
              <a:rPr lang="en-US" smtClean="0"/>
              <a:t>10/8/2015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DF5A7-F6C2-461F-8A4D-54003D3DAEAB}"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9573655-2314-4982-9DC5-AF8510A40F68}"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DF5A7-F6C2-461F-8A4D-54003D3DAEAB}"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9573655-2314-4982-9DC5-AF8510A40F68}" type="datetimeFigureOut">
              <a:rPr lang="en-US" smtClean="0"/>
              <a:t>10/8/2015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DF5A7-F6C2-461F-8A4D-54003D3DAEAB}"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573655-2314-4982-9DC5-AF8510A40F68}" type="datetimeFigureOut">
              <a:rPr lang="en-US" smtClean="0"/>
              <a:t>10/8/2015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573655-2314-4982-9DC5-AF8510A40F68}" type="datetimeFigureOut">
              <a:rPr lang="en-US" smtClean="0"/>
              <a:t>10/8/2015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73655-2314-4982-9DC5-AF8510A40F68}"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573655-2314-4982-9DC5-AF8510A40F68}" type="datetimeFigureOut">
              <a:rPr lang="en-US" smtClean="0"/>
              <a:t>10/8/2015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DF5A7-F6C2-461F-8A4D-54003D3DAE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79573655-2314-4982-9DC5-AF8510A40F68}" type="datetimeFigureOut">
              <a:rPr lang="en-US" smtClean="0"/>
              <a:t>10/8/2015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3FDF5A7-F6C2-461F-8A4D-54003D3DAEAB}"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990600"/>
          </a:xfrm>
        </p:spPr>
        <p:txBody>
          <a:bodyPr/>
          <a:lstStyle/>
          <a:p>
            <a:r>
              <a:rPr lang="en-US" dirty="0" smtClean="0"/>
              <a:t>Walker Hearings</a:t>
            </a:r>
            <a:endParaRPr lang="en-US" dirty="0"/>
          </a:p>
        </p:txBody>
      </p:sp>
      <p:sp>
        <p:nvSpPr>
          <p:cNvPr id="3" name="Subtitle 2"/>
          <p:cNvSpPr>
            <a:spLocks noGrp="1"/>
          </p:cNvSpPr>
          <p:nvPr>
            <p:ph type="subTitle" idx="1"/>
          </p:nvPr>
        </p:nvSpPr>
        <p:spPr>
          <a:xfrm>
            <a:off x="1371600" y="3200400"/>
            <a:ext cx="6400800" cy="1752600"/>
          </a:xfrm>
        </p:spPr>
        <p:txBody>
          <a:bodyPr/>
          <a:lstStyle/>
          <a:p>
            <a:r>
              <a:rPr lang="en-US" dirty="0" smtClean="0"/>
              <a:t>A to Z</a:t>
            </a:r>
            <a:endParaRPr lang="en-US" dirty="0"/>
          </a:p>
        </p:txBody>
      </p:sp>
    </p:spTree>
    <p:extLst>
      <p:ext uri="{BB962C8B-B14F-4D97-AF65-F5344CB8AC3E}">
        <p14:creationId xmlns:p14="http://schemas.microsoft.com/office/powerpoint/2010/main" val="1061108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
            <a:ext cx="8229600" cy="1600200"/>
          </a:xfrm>
        </p:spPr>
        <p:txBody>
          <a:bodyPr>
            <a:normAutofit fontScale="90000"/>
          </a:bodyPr>
          <a:lstStyle/>
          <a:p>
            <a:r>
              <a:rPr lang="en-US" sz="4000" dirty="0" smtClean="0"/>
              <a:t>Did Your </a:t>
            </a:r>
            <a:r>
              <a:rPr lang="en-US" sz="4000" dirty="0"/>
              <a:t>C</a:t>
            </a:r>
            <a:r>
              <a:rPr lang="en-US" sz="4000" dirty="0" smtClean="0"/>
              <a:t>lient </a:t>
            </a:r>
            <a:r>
              <a:rPr lang="en-US" sz="4000" dirty="0"/>
              <a:t>P</a:t>
            </a:r>
            <a:r>
              <a:rPr lang="en-US" sz="4000" dirty="0" smtClean="0"/>
              <a:t>roperly </a:t>
            </a:r>
            <a:r>
              <a:rPr lang="en-US" sz="4000" dirty="0"/>
              <a:t>I</a:t>
            </a:r>
            <a:r>
              <a:rPr lang="en-US" sz="4000" dirty="0" smtClean="0"/>
              <a:t>nvoke </a:t>
            </a:r>
            <a:r>
              <a:rPr lang="en-US" sz="4000" dirty="0"/>
              <a:t>H</a:t>
            </a:r>
            <a:r>
              <a:rPr lang="en-US" sz="4000" dirty="0" smtClean="0"/>
              <a:t>er </a:t>
            </a:r>
            <a:r>
              <a:rPr lang="en-US" sz="4000" dirty="0"/>
              <a:t>R</a:t>
            </a:r>
            <a:r>
              <a:rPr lang="en-US" sz="4000" dirty="0" smtClean="0"/>
              <a:t>ight to Silence under </a:t>
            </a:r>
            <a:r>
              <a:rPr lang="en-US" sz="4000" i="1" dirty="0" smtClean="0"/>
              <a:t>Miranda</a:t>
            </a:r>
            <a:r>
              <a:rPr lang="en-US" sz="4000" dirty="0" smtClean="0"/>
              <a:t>?</a:t>
            </a:r>
            <a:endParaRPr lang="en-US" sz="4000" dirty="0"/>
          </a:p>
        </p:txBody>
      </p:sp>
      <p:sp>
        <p:nvSpPr>
          <p:cNvPr id="3" name="Content Placeholder 2"/>
          <p:cNvSpPr>
            <a:spLocks noGrp="1"/>
          </p:cNvSpPr>
          <p:nvPr>
            <p:ph idx="1"/>
          </p:nvPr>
        </p:nvSpPr>
        <p:spPr>
          <a:xfrm>
            <a:off x="304800" y="1600200"/>
            <a:ext cx="8229600" cy="4525963"/>
          </a:xfrm>
        </p:spPr>
        <p:txBody>
          <a:bodyPr>
            <a:normAutofit/>
          </a:bodyPr>
          <a:lstStyle/>
          <a:p>
            <a:r>
              <a:rPr lang="en-US" sz="3600" dirty="0" smtClean="0">
                <a:solidFill>
                  <a:schemeClr val="tx1">
                    <a:lumMod val="75000"/>
                    <a:lumOff val="25000"/>
                  </a:schemeClr>
                </a:solidFill>
              </a:rPr>
              <a:t>An invocation of the right to remain silent must be unambiguous. </a:t>
            </a:r>
            <a:r>
              <a:rPr lang="en-US" sz="3600" i="1" dirty="0" err="1">
                <a:solidFill>
                  <a:schemeClr val="tx1">
                    <a:lumMod val="75000"/>
                    <a:lumOff val="25000"/>
                  </a:schemeClr>
                </a:solidFill>
              </a:rPr>
              <a:t>Berghuis</a:t>
            </a:r>
            <a:r>
              <a:rPr lang="en-US" sz="3600" i="1" dirty="0">
                <a:solidFill>
                  <a:schemeClr val="tx1">
                    <a:lumMod val="75000"/>
                    <a:lumOff val="25000"/>
                  </a:schemeClr>
                </a:solidFill>
              </a:rPr>
              <a:t> v Thompkins</a:t>
            </a:r>
            <a:r>
              <a:rPr lang="en-US" sz="3600" dirty="0">
                <a:solidFill>
                  <a:schemeClr val="tx1">
                    <a:lumMod val="75000"/>
                    <a:lumOff val="25000"/>
                  </a:schemeClr>
                </a:solidFill>
              </a:rPr>
              <a:t>, 560 US 370, 388-89 (2010).</a:t>
            </a:r>
          </a:p>
          <a:p>
            <a:r>
              <a:rPr lang="en-US" sz="3600" dirty="0" smtClean="0">
                <a:solidFill>
                  <a:schemeClr val="tx1">
                    <a:lumMod val="75000"/>
                    <a:lumOff val="25000"/>
                  </a:schemeClr>
                </a:solidFill>
              </a:rPr>
              <a:t>Simply remaining silent is not sufficient </a:t>
            </a:r>
            <a:r>
              <a:rPr lang="en-US" sz="3600" dirty="0">
                <a:solidFill>
                  <a:schemeClr val="tx1">
                    <a:lumMod val="75000"/>
                    <a:lumOff val="25000"/>
                  </a:schemeClr>
                </a:solidFill>
              </a:rPr>
              <a:t>to invoke the right. </a:t>
            </a:r>
            <a:r>
              <a:rPr lang="en-US" sz="3600" i="1" dirty="0" smtClean="0">
                <a:solidFill>
                  <a:schemeClr val="tx1">
                    <a:lumMod val="75000"/>
                    <a:lumOff val="25000"/>
                  </a:schemeClr>
                </a:solidFill>
              </a:rPr>
              <a:t>Id</a:t>
            </a:r>
            <a:r>
              <a:rPr lang="en-US" sz="3600" dirty="0" smtClean="0">
                <a:solidFill>
                  <a:schemeClr val="tx1">
                    <a:lumMod val="75000"/>
                    <a:lumOff val="25000"/>
                  </a:schemeClr>
                </a:solidFill>
              </a:rPr>
              <a:t>.</a:t>
            </a:r>
            <a:endParaRPr lang="en-US" sz="3600" dirty="0">
              <a:solidFill>
                <a:schemeClr val="tx1">
                  <a:lumMod val="75000"/>
                  <a:lumOff val="25000"/>
                </a:schemeClr>
              </a:solidFill>
            </a:endParaRPr>
          </a:p>
        </p:txBody>
      </p:sp>
    </p:spTree>
    <p:extLst>
      <p:ext uri="{BB962C8B-B14F-4D97-AF65-F5344CB8AC3E}">
        <p14:creationId xmlns:p14="http://schemas.microsoft.com/office/powerpoint/2010/main" val="2518302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Effect of Invoking the Right to Silence</a:t>
            </a:r>
            <a:endParaRPr lang="en-US" dirty="0"/>
          </a:p>
        </p:txBody>
      </p:sp>
      <p:sp>
        <p:nvSpPr>
          <p:cNvPr id="3" name="Content Placeholder 2"/>
          <p:cNvSpPr>
            <a:spLocks noGrp="1"/>
          </p:cNvSpPr>
          <p:nvPr>
            <p:ph idx="1"/>
          </p:nvPr>
        </p:nvSpPr>
        <p:spPr/>
        <p:txBody>
          <a:bodyPr>
            <a:noAutofit/>
          </a:bodyPr>
          <a:lstStyle/>
          <a:p>
            <a:r>
              <a:rPr lang="en-US" sz="2800" dirty="0" smtClean="0">
                <a:solidFill>
                  <a:schemeClr val="tx1">
                    <a:lumMod val="75000"/>
                    <a:lumOff val="25000"/>
                  </a:schemeClr>
                </a:solidFill>
              </a:rPr>
              <a:t>“[T]he </a:t>
            </a:r>
            <a:r>
              <a:rPr lang="en-US" sz="2800" dirty="0">
                <a:solidFill>
                  <a:schemeClr val="tx1">
                    <a:lumMod val="75000"/>
                    <a:lumOff val="25000"/>
                  </a:schemeClr>
                </a:solidFill>
              </a:rPr>
              <a:t>admissibility of statements obtained after the person in custody has decided to remain silent depends under </a:t>
            </a:r>
            <a:r>
              <a:rPr lang="en-US" sz="2800" i="1" dirty="0">
                <a:solidFill>
                  <a:schemeClr val="tx1">
                    <a:lumMod val="75000"/>
                    <a:lumOff val="25000"/>
                  </a:schemeClr>
                </a:solidFill>
              </a:rPr>
              <a:t>Miranda</a:t>
            </a:r>
            <a:r>
              <a:rPr lang="en-US" sz="2800" dirty="0">
                <a:solidFill>
                  <a:schemeClr val="tx1">
                    <a:lumMod val="75000"/>
                    <a:lumOff val="25000"/>
                  </a:schemeClr>
                </a:solidFill>
              </a:rPr>
              <a:t>  on whether his </a:t>
            </a:r>
            <a:r>
              <a:rPr lang="en-US" sz="2800" dirty="0" smtClean="0">
                <a:solidFill>
                  <a:schemeClr val="tx1">
                    <a:lumMod val="75000"/>
                    <a:lumOff val="25000"/>
                  </a:schemeClr>
                </a:solidFill>
              </a:rPr>
              <a:t>right </a:t>
            </a:r>
            <a:r>
              <a:rPr lang="en-US" sz="2800" dirty="0">
                <a:solidFill>
                  <a:schemeClr val="tx1">
                    <a:lumMod val="75000"/>
                    <a:lumOff val="25000"/>
                  </a:schemeClr>
                </a:solidFill>
              </a:rPr>
              <a:t>to cut off </a:t>
            </a:r>
            <a:r>
              <a:rPr lang="en-US" sz="2800" dirty="0" smtClean="0">
                <a:solidFill>
                  <a:schemeClr val="tx1">
                    <a:lumMod val="75000"/>
                    <a:lumOff val="25000"/>
                  </a:schemeClr>
                </a:solidFill>
              </a:rPr>
              <a:t>questioning was scrupulously </a:t>
            </a:r>
            <a:r>
              <a:rPr lang="en-US" sz="2800" dirty="0">
                <a:solidFill>
                  <a:schemeClr val="tx1">
                    <a:lumMod val="75000"/>
                    <a:lumOff val="25000"/>
                  </a:schemeClr>
                </a:solidFill>
              </a:rPr>
              <a:t>honored</a:t>
            </a:r>
            <a:r>
              <a:rPr lang="en-US" sz="2800" dirty="0" smtClean="0">
                <a:solidFill>
                  <a:schemeClr val="tx1">
                    <a:lumMod val="75000"/>
                    <a:lumOff val="25000"/>
                  </a:schemeClr>
                </a:solidFill>
              </a:rPr>
              <a:t>.” </a:t>
            </a:r>
            <a:r>
              <a:rPr lang="en-US" sz="2800" i="1" dirty="0" smtClean="0">
                <a:solidFill>
                  <a:schemeClr val="tx1">
                    <a:lumMod val="75000"/>
                    <a:lumOff val="25000"/>
                  </a:schemeClr>
                </a:solidFill>
              </a:rPr>
              <a:t>Michigan </a:t>
            </a:r>
            <a:r>
              <a:rPr lang="en-US" sz="2800" i="1" dirty="0">
                <a:solidFill>
                  <a:schemeClr val="tx1">
                    <a:lumMod val="75000"/>
                    <a:lumOff val="25000"/>
                  </a:schemeClr>
                </a:solidFill>
              </a:rPr>
              <a:t>v Mosley</a:t>
            </a:r>
            <a:r>
              <a:rPr lang="en-US" sz="2800" dirty="0">
                <a:solidFill>
                  <a:schemeClr val="tx1">
                    <a:lumMod val="75000"/>
                    <a:lumOff val="25000"/>
                  </a:schemeClr>
                </a:solidFill>
              </a:rPr>
              <a:t>, 423 US 96, </a:t>
            </a:r>
            <a:r>
              <a:rPr lang="en-US" sz="2800" dirty="0" smtClean="0">
                <a:solidFill>
                  <a:schemeClr val="tx1">
                    <a:lumMod val="75000"/>
                    <a:lumOff val="25000"/>
                  </a:schemeClr>
                </a:solidFill>
              </a:rPr>
              <a:t>104 </a:t>
            </a:r>
            <a:r>
              <a:rPr lang="en-US" sz="2800" dirty="0">
                <a:solidFill>
                  <a:schemeClr val="tx1">
                    <a:lumMod val="75000"/>
                    <a:lumOff val="25000"/>
                  </a:schemeClr>
                </a:solidFill>
              </a:rPr>
              <a:t>(1975</a:t>
            </a:r>
            <a:r>
              <a:rPr lang="en-US" sz="2800" dirty="0" smtClean="0">
                <a:solidFill>
                  <a:schemeClr val="tx1">
                    <a:lumMod val="75000"/>
                    <a:lumOff val="25000"/>
                  </a:schemeClr>
                </a:solidFill>
              </a:rPr>
              <a:t>).</a:t>
            </a:r>
            <a:endParaRPr lang="en-US" sz="2800" dirty="0">
              <a:solidFill>
                <a:schemeClr val="tx1">
                  <a:lumMod val="75000"/>
                  <a:lumOff val="25000"/>
                </a:schemeClr>
              </a:solidFill>
            </a:endParaRPr>
          </a:p>
          <a:p>
            <a:r>
              <a:rPr lang="en-US" sz="2800" dirty="0" smtClean="0">
                <a:solidFill>
                  <a:schemeClr val="tx1">
                    <a:lumMod val="75000"/>
                    <a:lumOff val="25000"/>
                  </a:schemeClr>
                </a:solidFill>
              </a:rPr>
              <a:t>“[T]he </a:t>
            </a:r>
            <a:r>
              <a:rPr lang="en-US" sz="2800" dirty="0">
                <a:solidFill>
                  <a:schemeClr val="tx1">
                    <a:lumMod val="75000"/>
                    <a:lumOff val="25000"/>
                  </a:schemeClr>
                </a:solidFill>
              </a:rPr>
              <a:t>prosecutor may not . . . refer to [a] defendant’s </a:t>
            </a:r>
            <a:r>
              <a:rPr lang="en-US" sz="2800" dirty="0" err="1" smtClean="0">
                <a:solidFill>
                  <a:schemeClr val="tx1">
                    <a:lumMod val="75000"/>
                    <a:lumOff val="25000"/>
                  </a:schemeClr>
                </a:solidFill>
              </a:rPr>
              <a:t>postarrest</a:t>
            </a:r>
            <a:r>
              <a:rPr lang="en-US" sz="2800" dirty="0" smtClean="0">
                <a:solidFill>
                  <a:schemeClr val="tx1">
                    <a:lumMod val="75000"/>
                    <a:lumOff val="25000"/>
                  </a:schemeClr>
                </a:solidFill>
              </a:rPr>
              <a:t>, post‐Miranda silence </a:t>
            </a:r>
            <a:r>
              <a:rPr lang="en-US" sz="2800" dirty="0">
                <a:solidFill>
                  <a:schemeClr val="tx1">
                    <a:lumMod val="75000"/>
                    <a:lumOff val="25000"/>
                  </a:schemeClr>
                </a:solidFill>
              </a:rPr>
              <a:t>with the police[.]” </a:t>
            </a:r>
            <a:r>
              <a:rPr lang="en-US" sz="2800" i="1" dirty="0">
                <a:solidFill>
                  <a:schemeClr val="tx1">
                    <a:lumMod val="75000"/>
                    <a:lumOff val="25000"/>
                  </a:schemeClr>
                </a:solidFill>
              </a:rPr>
              <a:t>People v Clary</a:t>
            </a:r>
            <a:r>
              <a:rPr lang="en-US" sz="2800" dirty="0">
                <a:solidFill>
                  <a:schemeClr val="tx1">
                    <a:lumMod val="75000"/>
                    <a:lumOff val="25000"/>
                  </a:schemeClr>
                </a:solidFill>
              </a:rPr>
              <a:t>, </a:t>
            </a:r>
            <a:r>
              <a:rPr lang="en-US" sz="2800" dirty="0" smtClean="0">
                <a:solidFill>
                  <a:schemeClr val="tx1">
                    <a:lumMod val="75000"/>
                    <a:lumOff val="25000"/>
                  </a:schemeClr>
                </a:solidFill>
              </a:rPr>
              <a:t>494 </a:t>
            </a:r>
            <a:r>
              <a:rPr lang="en-US" sz="2800" dirty="0" err="1" smtClean="0">
                <a:solidFill>
                  <a:schemeClr val="tx1">
                    <a:lumMod val="75000"/>
                    <a:lumOff val="25000"/>
                  </a:schemeClr>
                </a:solidFill>
              </a:rPr>
              <a:t>Mich</a:t>
            </a:r>
            <a:r>
              <a:rPr lang="en-US" sz="2800" dirty="0" smtClean="0">
                <a:solidFill>
                  <a:schemeClr val="tx1">
                    <a:lumMod val="75000"/>
                    <a:lumOff val="25000"/>
                  </a:schemeClr>
                </a:solidFill>
              </a:rPr>
              <a:t> </a:t>
            </a:r>
            <a:r>
              <a:rPr lang="en-US" sz="2800" dirty="0">
                <a:solidFill>
                  <a:schemeClr val="tx1">
                    <a:lumMod val="75000"/>
                    <a:lumOff val="25000"/>
                  </a:schemeClr>
                </a:solidFill>
              </a:rPr>
              <a:t>260, 271‐272 (2013) (citing </a:t>
            </a:r>
            <a:r>
              <a:rPr lang="en-US" sz="2800" i="1" dirty="0">
                <a:solidFill>
                  <a:schemeClr val="tx1">
                    <a:lumMod val="75000"/>
                    <a:lumOff val="25000"/>
                  </a:schemeClr>
                </a:solidFill>
              </a:rPr>
              <a:t>Doyle v Ohio</a:t>
            </a:r>
            <a:r>
              <a:rPr lang="en-US" sz="2800" dirty="0">
                <a:solidFill>
                  <a:schemeClr val="tx1">
                    <a:lumMod val="75000"/>
                    <a:lumOff val="25000"/>
                  </a:schemeClr>
                </a:solidFill>
              </a:rPr>
              <a:t>, 426 US 610, </a:t>
            </a:r>
            <a:r>
              <a:rPr lang="en-US" sz="2800" dirty="0" smtClean="0">
                <a:solidFill>
                  <a:schemeClr val="tx1">
                    <a:lumMod val="75000"/>
                    <a:lumOff val="25000"/>
                  </a:schemeClr>
                </a:solidFill>
              </a:rPr>
              <a:t>618‐619 (1976).</a:t>
            </a:r>
            <a:endParaRPr lang="en-US" sz="2800" dirty="0">
              <a:solidFill>
                <a:schemeClr val="tx1">
                  <a:lumMod val="75000"/>
                  <a:lumOff val="25000"/>
                </a:schemeClr>
              </a:solidFill>
            </a:endParaRPr>
          </a:p>
        </p:txBody>
      </p:sp>
    </p:spTree>
    <p:extLst>
      <p:ext uri="{BB962C8B-B14F-4D97-AF65-F5344CB8AC3E}">
        <p14:creationId xmlns:p14="http://schemas.microsoft.com/office/powerpoint/2010/main" val="945275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rmAutofit fontScale="90000"/>
          </a:bodyPr>
          <a:lstStyle/>
          <a:p>
            <a:r>
              <a:rPr lang="en-US" sz="5200" dirty="0" smtClean="0"/>
              <a:t>Effect of Invoking the Right to Counsel</a:t>
            </a:r>
            <a:endParaRPr lang="en-US" sz="5200" dirty="0"/>
          </a:p>
        </p:txBody>
      </p:sp>
      <p:sp>
        <p:nvSpPr>
          <p:cNvPr id="3" name="Content Placeholder 2"/>
          <p:cNvSpPr>
            <a:spLocks noGrp="1"/>
          </p:cNvSpPr>
          <p:nvPr>
            <p:ph idx="1"/>
          </p:nvPr>
        </p:nvSpPr>
        <p:spPr>
          <a:xfrm>
            <a:off x="457200" y="1371600"/>
            <a:ext cx="8229600" cy="4525963"/>
          </a:xfrm>
        </p:spPr>
        <p:txBody>
          <a:bodyPr>
            <a:noAutofit/>
          </a:bodyPr>
          <a:lstStyle/>
          <a:p>
            <a:r>
              <a:rPr lang="en-US" sz="2500" dirty="0" smtClean="0">
                <a:solidFill>
                  <a:schemeClr val="tx1">
                    <a:lumMod val="75000"/>
                    <a:lumOff val="25000"/>
                  </a:schemeClr>
                </a:solidFill>
              </a:rPr>
              <a:t>When the right to counsel is invoked, all questioning must stop until the suspect is represented </a:t>
            </a:r>
            <a:r>
              <a:rPr lang="en-US" sz="2500" dirty="0">
                <a:solidFill>
                  <a:schemeClr val="tx1">
                    <a:lumMod val="75000"/>
                    <a:lumOff val="25000"/>
                  </a:schemeClr>
                </a:solidFill>
              </a:rPr>
              <a:t>by </a:t>
            </a:r>
            <a:r>
              <a:rPr lang="en-US" sz="2500" dirty="0" smtClean="0">
                <a:solidFill>
                  <a:schemeClr val="tx1">
                    <a:lumMod val="75000"/>
                    <a:lumOff val="25000"/>
                  </a:schemeClr>
                </a:solidFill>
              </a:rPr>
              <a:t>counsel.  </a:t>
            </a:r>
            <a:r>
              <a:rPr lang="en-US" sz="2500" i="1" dirty="0" smtClean="0">
                <a:solidFill>
                  <a:schemeClr val="tx1">
                    <a:lumMod val="75000"/>
                    <a:lumOff val="25000"/>
                  </a:schemeClr>
                </a:solidFill>
              </a:rPr>
              <a:t>Edwards </a:t>
            </a:r>
            <a:r>
              <a:rPr lang="en-US" sz="2500" i="1" dirty="0">
                <a:solidFill>
                  <a:schemeClr val="tx1">
                    <a:lumMod val="75000"/>
                    <a:lumOff val="25000"/>
                  </a:schemeClr>
                </a:solidFill>
              </a:rPr>
              <a:t>v </a:t>
            </a:r>
            <a:r>
              <a:rPr lang="en-US" sz="2500" i="1" dirty="0" smtClean="0">
                <a:solidFill>
                  <a:schemeClr val="tx1">
                    <a:lumMod val="75000"/>
                    <a:lumOff val="25000"/>
                  </a:schemeClr>
                </a:solidFill>
              </a:rPr>
              <a:t>Arizona</a:t>
            </a:r>
            <a:r>
              <a:rPr lang="en-US" sz="2500" dirty="0" smtClean="0">
                <a:solidFill>
                  <a:schemeClr val="tx1">
                    <a:lumMod val="75000"/>
                    <a:lumOff val="25000"/>
                  </a:schemeClr>
                </a:solidFill>
              </a:rPr>
              <a:t>, </a:t>
            </a:r>
            <a:r>
              <a:rPr lang="en-US" sz="2500" dirty="0">
                <a:solidFill>
                  <a:schemeClr val="tx1">
                    <a:lumMod val="75000"/>
                    <a:lumOff val="25000"/>
                  </a:schemeClr>
                </a:solidFill>
              </a:rPr>
              <a:t>451 US 477, </a:t>
            </a:r>
            <a:r>
              <a:rPr lang="en-US" sz="2500" dirty="0" smtClean="0">
                <a:solidFill>
                  <a:schemeClr val="tx1">
                    <a:lumMod val="75000"/>
                    <a:lumOff val="25000"/>
                  </a:schemeClr>
                </a:solidFill>
              </a:rPr>
              <a:t>484-85 </a:t>
            </a:r>
            <a:r>
              <a:rPr lang="en-US" sz="2500" dirty="0">
                <a:solidFill>
                  <a:schemeClr val="tx1">
                    <a:lumMod val="75000"/>
                    <a:lumOff val="25000"/>
                  </a:schemeClr>
                </a:solidFill>
              </a:rPr>
              <a:t>(1981</a:t>
            </a:r>
            <a:r>
              <a:rPr lang="en-US" sz="2500" dirty="0" smtClean="0">
                <a:solidFill>
                  <a:schemeClr val="tx1">
                    <a:lumMod val="75000"/>
                    <a:lumOff val="25000"/>
                  </a:schemeClr>
                </a:solidFill>
              </a:rPr>
              <a:t>).  Under</a:t>
            </a:r>
            <a:r>
              <a:rPr lang="en-US" sz="2500" i="1" dirty="0" smtClean="0">
                <a:solidFill>
                  <a:schemeClr val="tx1">
                    <a:lumMod val="75000"/>
                    <a:lumOff val="25000"/>
                  </a:schemeClr>
                </a:solidFill>
              </a:rPr>
              <a:t> Edwards</a:t>
            </a:r>
            <a:r>
              <a:rPr lang="en-US" sz="2500" dirty="0" smtClean="0">
                <a:solidFill>
                  <a:schemeClr val="tx1">
                    <a:lumMod val="75000"/>
                    <a:lumOff val="25000"/>
                  </a:schemeClr>
                </a:solidFill>
              </a:rPr>
              <a:t>, any subsequent waiver of the right to counsel is presumed invalid.</a:t>
            </a:r>
          </a:p>
          <a:p>
            <a:r>
              <a:rPr lang="en-US" sz="2500" dirty="0" smtClean="0">
                <a:solidFill>
                  <a:schemeClr val="tx1">
                    <a:lumMod val="75000"/>
                    <a:lumOff val="25000"/>
                  </a:schemeClr>
                </a:solidFill>
              </a:rPr>
              <a:t>This presumption does not apply to situations where there has been a 14 day break in custody prior to </a:t>
            </a:r>
            <a:r>
              <a:rPr lang="en-US" sz="2500" dirty="0" err="1" smtClean="0">
                <a:solidFill>
                  <a:schemeClr val="tx1">
                    <a:lumMod val="75000"/>
                    <a:lumOff val="25000"/>
                  </a:schemeClr>
                </a:solidFill>
              </a:rPr>
              <a:t>reinterrogation</a:t>
            </a:r>
            <a:r>
              <a:rPr lang="en-US" sz="2500" dirty="0" smtClean="0">
                <a:solidFill>
                  <a:schemeClr val="tx1">
                    <a:lumMod val="75000"/>
                    <a:lumOff val="25000"/>
                  </a:schemeClr>
                </a:solidFill>
              </a:rPr>
              <a:t> by the police, as “that </a:t>
            </a:r>
            <a:r>
              <a:rPr lang="en-US" sz="2500" dirty="0">
                <a:solidFill>
                  <a:schemeClr val="tx1">
                    <a:lumMod val="75000"/>
                    <a:lumOff val="25000"/>
                  </a:schemeClr>
                </a:solidFill>
              </a:rPr>
              <a:t>provides plenty of time for the suspect to get </a:t>
            </a:r>
            <a:r>
              <a:rPr lang="en-US" sz="2500" dirty="0" err="1">
                <a:solidFill>
                  <a:schemeClr val="tx1">
                    <a:lumMod val="75000"/>
                    <a:lumOff val="25000"/>
                  </a:schemeClr>
                </a:solidFill>
              </a:rPr>
              <a:t>reacclimated</a:t>
            </a:r>
            <a:r>
              <a:rPr lang="en-US" sz="2500" dirty="0">
                <a:solidFill>
                  <a:schemeClr val="tx1">
                    <a:lumMod val="75000"/>
                    <a:lumOff val="25000"/>
                  </a:schemeClr>
                </a:solidFill>
              </a:rPr>
              <a:t> to his normal life, to consult with friends and counsel, and to shake off any residual coercive effects of his prior custody</a:t>
            </a:r>
            <a:r>
              <a:rPr lang="en-US" sz="2500" dirty="0" smtClean="0">
                <a:solidFill>
                  <a:schemeClr val="tx1">
                    <a:lumMod val="75000"/>
                    <a:lumOff val="25000"/>
                  </a:schemeClr>
                </a:solidFill>
              </a:rPr>
              <a:t>.  </a:t>
            </a:r>
            <a:r>
              <a:rPr lang="en-US" sz="2500" i="1" dirty="0" smtClean="0">
                <a:solidFill>
                  <a:schemeClr val="tx1">
                    <a:lumMod val="75000"/>
                    <a:lumOff val="25000"/>
                  </a:schemeClr>
                </a:solidFill>
              </a:rPr>
              <a:t>Maryland </a:t>
            </a:r>
            <a:r>
              <a:rPr lang="en-US" sz="2500" i="1" dirty="0">
                <a:solidFill>
                  <a:schemeClr val="tx1">
                    <a:lumMod val="75000"/>
                    <a:lumOff val="25000"/>
                  </a:schemeClr>
                </a:solidFill>
              </a:rPr>
              <a:t>v </a:t>
            </a:r>
            <a:r>
              <a:rPr lang="en-US" sz="2500" i="1" dirty="0" err="1">
                <a:solidFill>
                  <a:schemeClr val="tx1">
                    <a:lumMod val="75000"/>
                    <a:lumOff val="25000"/>
                  </a:schemeClr>
                </a:solidFill>
              </a:rPr>
              <a:t>Shatzer</a:t>
            </a:r>
            <a:r>
              <a:rPr lang="en-US" sz="2500" dirty="0">
                <a:solidFill>
                  <a:schemeClr val="tx1">
                    <a:lumMod val="75000"/>
                    <a:lumOff val="25000"/>
                  </a:schemeClr>
                </a:solidFill>
              </a:rPr>
              <a:t>, 559 US 98, </a:t>
            </a:r>
            <a:r>
              <a:rPr lang="en-US" sz="2500" dirty="0" smtClean="0">
                <a:solidFill>
                  <a:schemeClr val="tx1">
                    <a:lumMod val="75000"/>
                    <a:lumOff val="25000"/>
                  </a:schemeClr>
                </a:solidFill>
              </a:rPr>
              <a:t>110 </a:t>
            </a:r>
            <a:r>
              <a:rPr lang="en-US" sz="2500" dirty="0">
                <a:solidFill>
                  <a:schemeClr val="tx1">
                    <a:lumMod val="75000"/>
                    <a:lumOff val="25000"/>
                  </a:schemeClr>
                </a:solidFill>
              </a:rPr>
              <a:t>(2010</a:t>
            </a:r>
            <a:r>
              <a:rPr lang="en-US" sz="2500" dirty="0" smtClean="0">
                <a:solidFill>
                  <a:schemeClr val="tx1">
                    <a:lumMod val="75000"/>
                    <a:lumOff val="25000"/>
                  </a:schemeClr>
                </a:solidFill>
              </a:rPr>
              <a:t>).</a:t>
            </a:r>
            <a:endParaRPr lang="en-US" sz="2500" dirty="0">
              <a:solidFill>
                <a:schemeClr val="tx1">
                  <a:lumMod val="75000"/>
                  <a:lumOff val="25000"/>
                </a:schemeClr>
              </a:solidFill>
            </a:endParaRPr>
          </a:p>
        </p:txBody>
      </p:sp>
    </p:spTree>
    <p:extLst>
      <p:ext uri="{BB962C8B-B14F-4D97-AF65-F5344CB8AC3E}">
        <p14:creationId xmlns:p14="http://schemas.microsoft.com/office/powerpoint/2010/main" val="23548206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Reinitiation</a:t>
            </a:r>
            <a:endParaRPr lang="en-US" dirty="0"/>
          </a:p>
        </p:txBody>
      </p:sp>
      <p:sp>
        <p:nvSpPr>
          <p:cNvPr id="3" name="Content Placeholder 2"/>
          <p:cNvSpPr>
            <a:spLocks noGrp="1"/>
          </p:cNvSpPr>
          <p:nvPr>
            <p:ph idx="1"/>
          </p:nvPr>
        </p:nvSpPr>
        <p:spPr>
          <a:xfrm>
            <a:off x="457200" y="1066800"/>
            <a:ext cx="8229600" cy="4525963"/>
          </a:xfrm>
        </p:spPr>
        <p:txBody>
          <a:bodyPr>
            <a:noAutofit/>
          </a:bodyPr>
          <a:lstStyle/>
          <a:p>
            <a:r>
              <a:rPr lang="en-US" sz="2800" dirty="0" smtClean="0">
                <a:solidFill>
                  <a:schemeClr val="tx1">
                    <a:lumMod val="75000"/>
                    <a:lumOff val="25000"/>
                  </a:schemeClr>
                </a:solidFill>
              </a:rPr>
              <a:t>An interrogation can be resumed despite a valid invocation of </a:t>
            </a:r>
            <a:r>
              <a:rPr lang="en-US" sz="2800" i="1" dirty="0" smtClean="0">
                <a:solidFill>
                  <a:schemeClr val="tx1">
                    <a:lumMod val="75000"/>
                    <a:lumOff val="25000"/>
                  </a:schemeClr>
                </a:solidFill>
              </a:rPr>
              <a:t>Miranda</a:t>
            </a:r>
            <a:r>
              <a:rPr lang="en-US" sz="2800" dirty="0" smtClean="0">
                <a:solidFill>
                  <a:schemeClr val="tx1">
                    <a:lumMod val="75000"/>
                    <a:lumOff val="25000"/>
                  </a:schemeClr>
                </a:solidFill>
              </a:rPr>
              <a:t> Rights if: </a:t>
            </a:r>
          </a:p>
          <a:p>
            <a:pPr lvl="1"/>
            <a:r>
              <a:rPr lang="en-US" sz="2800" dirty="0" smtClean="0">
                <a:solidFill>
                  <a:schemeClr val="tx1">
                    <a:lumMod val="75000"/>
                    <a:lumOff val="25000"/>
                  </a:schemeClr>
                </a:solidFill>
              </a:rPr>
              <a:t>The suspect is the person reinitiating communication with the police. </a:t>
            </a:r>
            <a:r>
              <a:rPr lang="en-US" sz="2800" i="1" dirty="0" smtClean="0">
                <a:solidFill>
                  <a:schemeClr val="tx1">
                    <a:lumMod val="75000"/>
                    <a:lumOff val="25000"/>
                  </a:schemeClr>
                </a:solidFill>
              </a:rPr>
              <a:t>People v Bishop</a:t>
            </a:r>
            <a:r>
              <a:rPr lang="en-US" sz="2800" dirty="0" smtClean="0">
                <a:solidFill>
                  <a:schemeClr val="tx1">
                    <a:lumMod val="75000"/>
                    <a:lumOff val="25000"/>
                  </a:schemeClr>
                </a:solidFill>
              </a:rPr>
              <a:t>, 117 </a:t>
            </a:r>
            <a:r>
              <a:rPr lang="en-US" sz="2800" dirty="0" err="1" smtClean="0">
                <a:solidFill>
                  <a:schemeClr val="tx1">
                    <a:lumMod val="75000"/>
                    <a:lumOff val="25000"/>
                  </a:schemeClr>
                </a:solidFill>
              </a:rPr>
              <a:t>Mich</a:t>
            </a:r>
            <a:r>
              <a:rPr lang="en-US" sz="2800" dirty="0" smtClean="0">
                <a:solidFill>
                  <a:schemeClr val="tx1">
                    <a:lumMod val="75000"/>
                    <a:lumOff val="25000"/>
                  </a:schemeClr>
                </a:solidFill>
              </a:rPr>
              <a:t> App 553 (1982).</a:t>
            </a:r>
          </a:p>
          <a:p>
            <a:pPr lvl="1"/>
            <a:r>
              <a:rPr lang="en-US" sz="2800" dirty="0" smtClean="0">
                <a:solidFill>
                  <a:schemeClr val="tx1">
                    <a:lumMod val="75000"/>
                    <a:lumOff val="25000"/>
                  </a:schemeClr>
                </a:solidFill>
              </a:rPr>
              <a:t>There has been a break in custody lasting at least 14 days, as this amount of </a:t>
            </a:r>
            <a:r>
              <a:rPr lang="en-US" sz="2800" dirty="0">
                <a:solidFill>
                  <a:schemeClr val="tx1">
                    <a:lumMod val="75000"/>
                    <a:lumOff val="25000"/>
                  </a:schemeClr>
                </a:solidFill>
              </a:rPr>
              <a:t>time </a:t>
            </a:r>
            <a:r>
              <a:rPr lang="en-US" sz="2800" dirty="0" smtClean="0">
                <a:solidFill>
                  <a:schemeClr val="tx1">
                    <a:lumMod val="75000"/>
                    <a:lumOff val="25000"/>
                  </a:schemeClr>
                </a:solidFill>
              </a:rPr>
              <a:t>“provides </a:t>
            </a:r>
            <a:r>
              <a:rPr lang="en-US" sz="2800" dirty="0">
                <a:solidFill>
                  <a:schemeClr val="tx1">
                    <a:lumMod val="75000"/>
                    <a:lumOff val="25000"/>
                  </a:schemeClr>
                </a:solidFill>
              </a:rPr>
              <a:t>plenty of time for the suspect to </a:t>
            </a:r>
            <a:r>
              <a:rPr lang="en-US" sz="2800" dirty="0" smtClean="0">
                <a:solidFill>
                  <a:schemeClr val="tx1">
                    <a:lumMod val="75000"/>
                    <a:lumOff val="25000"/>
                  </a:schemeClr>
                </a:solidFill>
              </a:rPr>
              <a:t>get </a:t>
            </a:r>
            <a:r>
              <a:rPr lang="en-US" sz="2800" dirty="0" err="1" smtClean="0">
                <a:solidFill>
                  <a:schemeClr val="tx1">
                    <a:lumMod val="75000"/>
                    <a:lumOff val="25000"/>
                  </a:schemeClr>
                </a:solidFill>
              </a:rPr>
              <a:t>reacclimated</a:t>
            </a:r>
            <a:r>
              <a:rPr lang="en-US" sz="2800" dirty="0" smtClean="0">
                <a:solidFill>
                  <a:schemeClr val="tx1">
                    <a:lumMod val="75000"/>
                    <a:lumOff val="25000"/>
                  </a:schemeClr>
                </a:solidFill>
              </a:rPr>
              <a:t> </a:t>
            </a:r>
            <a:r>
              <a:rPr lang="en-US" sz="2800" dirty="0">
                <a:solidFill>
                  <a:schemeClr val="tx1">
                    <a:lumMod val="75000"/>
                    <a:lumOff val="25000"/>
                  </a:schemeClr>
                </a:solidFill>
              </a:rPr>
              <a:t>to his [or her] normal life, to consult with friends </a:t>
            </a:r>
            <a:r>
              <a:rPr lang="en-US" sz="2800" dirty="0" smtClean="0">
                <a:solidFill>
                  <a:schemeClr val="tx1">
                    <a:lumMod val="75000"/>
                    <a:lumOff val="25000"/>
                  </a:schemeClr>
                </a:solidFill>
              </a:rPr>
              <a:t>and counsel</a:t>
            </a:r>
            <a:r>
              <a:rPr lang="en-US" sz="2800" dirty="0">
                <a:solidFill>
                  <a:schemeClr val="tx1">
                    <a:lumMod val="75000"/>
                    <a:lumOff val="25000"/>
                  </a:schemeClr>
                </a:solidFill>
              </a:rPr>
              <a:t>, and to shake off any residual coercive effects of his </a:t>
            </a:r>
            <a:r>
              <a:rPr lang="en-US" sz="2800" dirty="0" smtClean="0">
                <a:solidFill>
                  <a:schemeClr val="tx1">
                    <a:lumMod val="75000"/>
                    <a:lumOff val="25000"/>
                  </a:schemeClr>
                </a:solidFill>
              </a:rPr>
              <a:t>prior </a:t>
            </a:r>
            <a:r>
              <a:rPr lang="en-US" sz="2800" dirty="0">
                <a:solidFill>
                  <a:schemeClr val="tx1">
                    <a:lumMod val="75000"/>
                    <a:lumOff val="25000"/>
                  </a:schemeClr>
                </a:solidFill>
              </a:rPr>
              <a:t>custody.” </a:t>
            </a:r>
            <a:r>
              <a:rPr lang="en-US" sz="2800" i="1" dirty="0">
                <a:solidFill>
                  <a:schemeClr val="tx1">
                    <a:lumMod val="75000"/>
                    <a:lumOff val="25000"/>
                  </a:schemeClr>
                </a:solidFill>
              </a:rPr>
              <a:t>Maryland v </a:t>
            </a:r>
            <a:r>
              <a:rPr lang="en-US" sz="2800" i="1" dirty="0" err="1">
                <a:solidFill>
                  <a:schemeClr val="tx1">
                    <a:lumMod val="75000"/>
                    <a:lumOff val="25000"/>
                  </a:schemeClr>
                </a:solidFill>
              </a:rPr>
              <a:t>Shatzer</a:t>
            </a:r>
            <a:r>
              <a:rPr lang="en-US" sz="2800" dirty="0">
                <a:solidFill>
                  <a:schemeClr val="tx1">
                    <a:lumMod val="75000"/>
                    <a:lumOff val="25000"/>
                  </a:schemeClr>
                </a:solidFill>
              </a:rPr>
              <a:t>, 559 US 98, 110 (2010</a:t>
            </a:r>
            <a:r>
              <a:rPr lang="en-US" sz="2800" dirty="0" smtClean="0">
                <a:solidFill>
                  <a:schemeClr val="tx1">
                    <a:lumMod val="75000"/>
                    <a:lumOff val="25000"/>
                  </a:schemeClr>
                </a:solidFill>
              </a:rPr>
              <a:t>).</a:t>
            </a:r>
            <a:endParaRPr lang="en-US" sz="2800" dirty="0">
              <a:solidFill>
                <a:schemeClr val="tx1">
                  <a:lumMod val="75000"/>
                  <a:lumOff val="25000"/>
                </a:schemeClr>
              </a:solidFill>
            </a:endParaRPr>
          </a:p>
        </p:txBody>
      </p:sp>
    </p:spTree>
    <p:extLst>
      <p:ext uri="{BB962C8B-B14F-4D97-AF65-F5344CB8AC3E}">
        <p14:creationId xmlns:p14="http://schemas.microsoft.com/office/powerpoint/2010/main" val="8875558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990600"/>
          </a:xfrm>
        </p:spPr>
        <p:txBody>
          <a:bodyPr/>
          <a:lstStyle/>
          <a:p>
            <a:r>
              <a:rPr lang="en-US" dirty="0" smtClean="0"/>
              <a:t>Interrogation</a:t>
            </a:r>
            <a:endParaRPr lang="en-US" dirty="0"/>
          </a:p>
        </p:txBody>
      </p:sp>
      <p:sp>
        <p:nvSpPr>
          <p:cNvPr id="3" name="Content Placeholder 2"/>
          <p:cNvSpPr>
            <a:spLocks noGrp="1"/>
          </p:cNvSpPr>
          <p:nvPr>
            <p:ph idx="1"/>
          </p:nvPr>
        </p:nvSpPr>
        <p:spPr>
          <a:xfrm>
            <a:off x="457200" y="1066800"/>
            <a:ext cx="8229600" cy="4525963"/>
          </a:xfrm>
        </p:spPr>
        <p:txBody>
          <a:bodyPr>
            <a:noAutofit/>
          </a:bodyPr>
          <a:lstStyle/>
          <a:p>
            <a:r>
              <a:rPr lang="en-US" sz="3600" dirty="0" smtClean="0">
                <a:solidFill>
                  <a:schemeClr val="tx1">
                    <a:lumMod val="75000"/>
                    <a:lumOff val="25000"/>
                  </a:schemeClr>
                </a:solidFill>
              </a:rPr>
              <a:t>Interrogation involves </a:t>
            </a:r>
            <a:r>
              <a:rPr lang="en-US" sz="3600" i="1" dirty="0" smtClean="0">
                <a:solidFill>
                  <a:schemeClr val="tx1">
                    <a:lumMod val="75000"/>
                    <a:lumOff val="25000"/>
                  </a:schemeClr>
                </a:solidFill>
              </a:rPr>
              <a:t>questioning or its functional equivalent </a:t>
            </a:r>
            <a:r>
              <a:rPr lang="en-US" sz="3600" dirty="0" smtClean="0">
                <a:solidFill>
                  <a:schemeClr val="tx1">
                    <a:lumMod val="75000"/>
                    <a:lumOff val="25000"/>
                  </a:schemeClr>
                </a:solidFill>
              </a:rPr>
              <a:t>which includes “any words or actions on the part of the police (other than those normally attendant to arrest and custody) that the police should know are </a:t>
            </a:r>
            <a:r>
              <a:rPr lang="en-US" sz="3600" i="1" dirty="0" smtClean="0">
                <a:solidFill>
                  <a:schemeClr val="tx1">
                    <a:lumMod val="75000"/>
                    <a:lumOff val="25000"/>
                  </a:schemeClr>
                </a:solidFill>
              </a:rPr>
              <a:t>reasonably likely to elicit an incriminating response </a:t>
            </a:r>
            <a:r>
              <a:rPr lang="en-US" sz="3600" dirty="0" smtClean="0">
                <a:solidFill>
                  <a:schemeClr val="tx1">
                    <a:lumMod val="75000"/>
                    <a:lumOff val="25000"/>
                  </a:schemeClr>
                </a:solidFill>
              </a:rPr>
              <a:t>from the suspect.” </a:t>
            </a:r>
            <a:r>
              <a:rPr lang="en-US" sz="3600" i="1" dirty="0" smtClean="0">
                <a:solidFill>
                  <a:schemeClr val="tx1">
                    <a:lumMod val="75000"/>
                    <a:lumOff val="25000"/>
                  </a:schemeClr>
                </a:solidFill>
              </a:rPr>
              <a:t>Rhode Island v Innis</a:t>
            </a:r>
            <a:r>
              <a:rPr lang="en-US" sz="3600" dirty="0" smtClean="0">
                <a:solidFill>
                  <a:schemeClr val="tx1">
                    <a:lumMod val="75000"/>
                    <a:lumOff val="25000"/>
                  </a:schemeClr>
                </a:solidFill>
              </a:rPr>
              <a:t>, 446 US 291, 301 (1980).</a:t>
            </a:r>
            <a:endParaRPr lang="en-US" sz="3600" dirty="0">
              <a:solidFill>
                <a:schemeClr val="tx1">
                  <a:lumMod val="75000"/>
                  <a:lumOff val="25000"/>
                </a:schemeClr>
              </a:solidFill>
            </a:endParaRPr>
          </a:p>
        </p:txBody>
      </p:sp>
    </p:spTree>
    <p:extLst>
      <p:ext uri="{BB962C8B-B14F-4D97-AF65-F5344CB8AC3E}">
        <p14:creationId xmlns:p14="http://schemas.microsoft.com/office/powerpoint/2010/main" val="1022798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dirty="0" smtClean="0"/>
              <a:t>Rhode Island v Innis</a:t>
            </a:r>
            <a:endParaRPr lang="en-US" i="1" dirty="0"/>
          </a:p>
        </p:txBody>
      </p:sp>
      <p:sp>
        <p:nvSpPr>
          <p:cNvPr id="3" name="Content Placeholder 2"/>
          <p:cNvSpPr>
            <a:spLocks noGrp="1"/>
          </p:cNvSpPr>
          <p:nvPr>
            <p:ph idx="1"/>
          </p:nvPr>
        </p:nvSpPr>
        <p:spPr>
          <a:xfrm>
            <a:off x="457200" y="762000"/>
            <a:ext cx="8229600" cy="4525963"/>
          </a:xfrm>
        </p:spPr>
        <p:txBody>
          <a:bodyPr>
            <a:noAutofit/>
          </a:bodyPr>
          <a:lstStyle/>
          <a:p>
            <a:r>
              <a:rPr lang="en-US" sz="2800" dirty="0" smtClean="0">
                <a:solidFill>
                  <a:schemeClr val="tx1">
                    <a:lumMod val="75000"/>
                    <a:lumOff val="25000"/>
                  </a:schemeClr>
                </a:solidFill>
              </a:rPr>
              <a:t>A conversation between officers transporting a suspect was not an interrogation where one officer stated “there's </a:t>
            </a:r>
            <a:r>
              <a:rPr lang="en-US" sz="2800" dirty="0">
                <a:solidFill>
                  <a:schemeClr val="tx1">
                    <a:lumMod val="75000"/>
                    <a:lumOff val="25000"/>
                  </a:schemeClr>
                </a:solidFill>
              </a:rPr>
              <a:t>a lot of handicapped children running around in this area, and God </a:t>
            </a:r>
            <a:r>
              <a:rPr lang="en-US" sz="2800" dirty="0" smtClean="0">
                <a:solidFill>
                  <a:schemeClr val="tx1">
                    <a:lumMod val="75000"/>
                    <a:lumOff val="25000"/>
                  </a:schemeClr>
                </a:solidFill>
              </a:rPr>
              <a:t>forbid </a:t>
            </a:r>
            <a:r>
              <a:rPr lang="en-US" sz="2800" dirty="0">
                <a:solidFill>
                  <a:schemeClr val="tx1">
                    <a:lumMod val="75000"/>
                    <a:lumOff val="25000"/>
                  </a:schemeClr>
                </a:solidFill>
              </a:rPr>
              <a:t>one of them might find a weapon with shells and they might hurt </a:t>
            </a:r>
            <a:r>
              <a:rPr lang="en-US" sz="2800" dirty="0" smtClean="0">
                <a:solidFill>
                  <a:schemeClr val="tx1">
                    <a:lumMod val="75000"/>
                    <a:lumOff val="25000"/>
                  </a:schemeClr>
                </a:solidFill>
              </a:rPr>
              <a:t>themselves“ was not an interrogation.</a:t>
            </a:r>
            <a:r>
              <a:rPr lang="en-US" sz="2800" dirty="0">
                <a:solidFill>
                  <a:schemeClr val="tx1">
                    <a:lumMod val="75000"/>
                    <a:lumOff val="25000"/>
                  </a:schemeClr>
                </a:solidFill>
              </a:rPr>
              <a:t> </a:t>
            </a:r>
            <a:r>
              <a:rPr lang="en-US" sz="2800" dirty="0" smtClean="0">
                <a:solidFill>
                  <a:schemeClr val="tx1">
                    <a:lumMod val="75000"/>
                    <a:lumOff val="25000"/>
                  </a:schemeClr>
                </a:solidFill>
              </a:rPr>
              <a:t> </a:t>
            </a:r>
            <a:r>
              <a:rPr lang="en-US" sz="2800" i="1" dirty="0" smtClean="0">
                <a:solidFill>
                  <a:schemeClr val="tx1">
                    <a:lumMod val="75000"/>
                    <a:lumOff val="25000"/>
                  </a:schemeClr>
                </a:solidFill>
              </a:rPr>
              <a:t>Rhode </a:t>
            </a:r>
            <a:r>
              <a:rPr lang="en-US" sz="2800" i="1" dirty="0">
                <a:solidFill>
                  <a:schemeClr val="tx1">
                    <a:lumMod val="75000"/>
                    <a:lumOff val="25000"/>
                  </a:schemeClr>
                </a:solidFill>
              </a:rPr>
              <a:t>Island v Innis, </a:t>
            </a:r>
            <a:r>
              <a:rPr lang="en-US" sz="2800" dirty="0">
                <a:solidFill>
                  <a:schemeClr val="tx1">
                    <a:lumMod val="75000"/>
                    <a:lumOff val="25000"/>
                  </a:schemeClr>
                </a:solidFill>
              </a:rPr>
              <a:t>446 US 291, </a:t>
            </a:r>
            <a:r>
              <a:rPr lang="en-US" sz="2800" dirty="0" smtClean="0">
                <a:solidFill>
                  <a:schemeClr val="tx1">
                    <a:lumMod val="75000"/>
                    <a:lumOff val="25000"/>
                  </a:schemeClr>
                </a:solidFill>
              </a:rPr>
              <a:t>294-95 </a:t>
            </a:r>
            <a:r>
              <a:rPr lang="en-US" sz="2800" dirty="0">
                <a:solidFill>
                  <a:schemeClr val="tx1">
                    <a:lumMod val="75000"/>
                    <a:lumOff val="25000"/>
                  </a:schemeClr>
                </a:solidFill>
              </a:rPr>
              <a:t>(1980</a:t>
            </a:r>
            <a:r>
              <a:rPr lang="en-US" sz="2800" dirty="0" smtClean="0">
                <a:solidFill>
                  <a:schemeClr val="tx1">
                    <a:lumMod val="75000"/>
                    <a:lumOff val="25000"/>
                  </a:schemeClr>
                </a:solidFill>
              </a:rPr>
              <a:t>)</a:t>
            </a:r>
          </a:p>
          <a:p>
            <a:r>
              <a:rPr lang="en-US" sz="2800" dirty="0" smtClean="0">
                <a:solidFill>
                  <a:schemeClr val="tx1">
                    <a:lumMod val="75000"/>
                    <a:lumOff val="25000"/>
                  </a:schemeClr>
                </a:solidFill>
              </a:rPr>
              <a:t>The Court reasoned that it was not established that </a:t>
            </a:r>
            <a:r>
              <a:rPr lang="en-US" sz="2800" dirty="0">
                <a:solidFill>
                  <a:schemeClr val="tx1">
                    <a:lumMod val="75000"/>
                    <a:lumOff val="25000"/>
                  </a:schemeClr>
                </a:solidFill>
              </a:rPr>
              <a:t>the officer </a:t>
            </a:r>
            <a:r>
              <a:rPr lang="en-US" sz="2800" dirty="0" smtClean="0">
                <a:solidFill>
                  <a:schemeClr val="tx1">
                    <a:lumMod val="75000"/>
                    <a:lumOff val="25000"/>
                  </a:schemeClr>
                </a:solidFill>
              </a:rPr>
              <a:t>“should </a:t>
            </a:r>
            <a:r>
              <a:rPr lang="en-US" sz="2800" dirty="0">
                <a:solidFill>
                  <a:schemeClr val="tx1">
                    <a:lumMod val="75000"/>
                    <a:lumOff val="25000"/>
                  </a:schemeClr>
                </a:solidFill>
              </a:rPr>
              <a:t>have known </a:t>
            </a:r>
            <a:r>
              <a:rPr lang="en-US" sz="2800" dirty="0" smtClean="0">
                <a:solidFill>
                  <a:schemeClr val="tx1">
                    <a:lumMod val="75000"/>
                    <a:lumOff val="25000"/>
                  </a:schemeClr>
                </a:solidFill>
              </a:rPr>
              <a:t>[his comments] were </a:t>
            </a:r>
            <a:r>
              <a:rPr lang="en-US" sz="2800" dirty="0">
                <a:solidFill>
                  <a:schemeClr val="tx1">
                    <a:lumMod val="75000"/>
                    <a:lumOff val="25000"/>
                  </a:schemeClr>
                </a:solidFill>
              </a:rPr>
              <a:t>reasonably likely to elicit an incriminating response</a:t>
            </a:r>
            <a:r>
              <a:rPr lang="en-US" sz="2800" dirty="0" smtClean="0">
                <a:solidFill>
                  <a:schemeClr val="tx1">
                    <a:lumMod val="75000"/>
                    <a:lumOff val="25000"/>
                  </a:schemeClr>
                </a:solidFill>
              </a:rPr>
              <a:t>.” </a:t>
            </a:r>
            <a:r>
              <a:rPr lang="en-US" sz="2800" i="1" dirty="0" smtClean="0">
                <a:solidFill>
                  <a:schemeClr val="tx1">
                    <a:lumMod val="75000"/>
                    <a:lumOff val="25000"/>
                  </a:schemeClr>
                </a:solidFill>
              </a:rPr>
              <a:t>Id</a:t>
            </a:r>
            <a:r>
              <a:rPr lang="en-US" sz="2800" dirty="0" smtClean="0">
                <a:solidFill>
                  <a:schemeClr val="tx1">
                    <a:lumMod val="75000"/>
                    <a:lumOff val="25000"/>
                  </a:schemeClr>
                </a:solidFill>
              </a:rPr>
              <a:t>. at 303.</a:t>
            </a:r>
            <a:endParaRPr lang="en-US" sz="2800" dirty="0">
              <a:solidFill>
                <a:schemeClr val="tx1">
                  <a:lumMod val="75000"/>
                  <a:lumOff val="25000"/>
                </a:schemeClr>
              </a:solidFill>
            </a:endParaRPr>
          </a:p>
        </p:txBody>
      </p:sp>
    </p:spTree>
    <p:extLst>
      <p:ext uri="{BB962C8B-B14F-4D97-AF65-F5344CB8AC3E}">
        <p14:creationId xmlns:p14="http://schemas.microsoft.com/office/powerpoint/2010/main" val="1049675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dirty="0" smtClean="0"/>
              <a:t>People v White</a:t>
            </a:r>
            <a:endParaRPr lang="en-US" i="1" dirty="0"/>
          </a:p>
        </p:txBody>
      </p:sp>
      <p:sp>
        <p:nvSpPr>
          <p:cNvPr id="3" name="Content Placeholder 2"/>
          <p:cNvSpPr>
            <a:spLocks noGrp="1"/>
          </p:cNvSpPr>
          <p:nvPr>
            <p:ph idx="1"/>
          </p:nvPr>
        </p:nvSpPr>
        <p:spPr>
          <a:xfrm>
            <a:off x="457200" y="1066800"/>
            <a:ext cx="8229600" cy="5059363"/>
          </a:xfrm>
        </p:spPr>
        <p:txBody>
          <a:bodyPr>
            <a:normAutofit fontScale="85000" lnSpcReduction="20000"/>
          </a:bodyPr>
          <a:lstStyle/>
          <a:p>
            <a:r>
              <a:rPr lang="en-US" sz="3000" dirty="0" smtClean="0">
                <a:solidFill>
                  <a:schemeClr val="tx1">
                    <a:lumMod val="75000"/>
                    <a:lumOff val="25000"/>
                  </a:schemeClr>
                </a:solidFill>
              </a:rPr>
              <a:t>The Michigan Supreme Court held that the following conversation did not constitute an interrogation and even though the suspect had already invoked his right to counsel, his subsequent statements were admissible:</a:t>
            </a:r>
          </a:p>
          <a:p>
            <a:r>
              <a:rPr lang="en-US" sz="3000" dirty="0" smtClean="0">
                <a:solidFill>
                  <a:schemeClr val="tx1">
                    <a:lumMod val="75000"/>
                    <a:lumOff val="25000"/>
                  </a:schemeClr>
                </a:solidFill>
              </a:rPr>
              <a:t>“[Officer]: The only thing I can tell you . . . is good luck man. . . . The only thing that I can tell you is this, and I'm not asking you questions, I'm just telling you. I hope that the gun is in a place where nobody can get a hold of it and nobody else can get hurt by it . . .</a:t>
            </a:r>
          </a:p>
          <a:p>
            <a:r>
              <a:rPr lang="en-US" sz="3000" dirty="0" smtClean="0">
                <a:solidFill>
                  <a:schemeClr val="tx1">
                    <a:lumMod val="75000"/>
                    <a:lumOff val="25000"/>
                  </a:schemeClr>
                </a:solidFill>
              </a:rPr>
              <a:t>[Defendant]: I didn't even mean for it to happen like that. It was a complete accident.” </a:t>
            </a:r>
            <a:r>
              <a:rPr lang="en-US" sz="3000" i="1" dirty="0" smtClean="0">
                <a:solidFill>
                  <a:schemeClr val="tx1">
                    <a:lumMod val="75000"/>
                    <a:lumOff val="25000"/>
                  </a:schemeClr>
                </a:solidFill>
              </a:rPr>
              <a:t>People v White</a:t>
            </a:r>
            <a:r>
              <a:rPr lang="en-US" sz="3000" dirty="0" smtClean="0">
                <a:solidFill>
                  <a:schemeClr val="tx1">
                    <a:lumMod val="75000"/>
                    <a:lumOff val="25000"/>
                  </a:schemeClr>
                </a:solidFill>
              </a:rPr>
              <a:t>, 493 </a:t>
            </a:r>
            <a:r>
              <a:rPr lang="en-US" sz="3000" dirty="0" err="1" smtClean="0">
                <a:solidFill>
                  <a:schemeClr val="tx1">
                    <a:lumMod val="75000"/>
                    <a:lumOff val="25000"/>
                  </a:schemeClr>
                </a:solidFill>
              </a:rPr>
              <a:t>Mich</a:t>
            </a:r>
            <a:r>
              <a:rPr lang="en-US" sz="3000" dirty="0" smtClean="0">
                <a:solidFill>
                  <a:schemeClr val="tx1">
                    <a:lumMod val="75000"/>
                    <a:lumOff val="25000"/>
                  </a:schemeClr>
                </a:solidFill>
              </a:rPr>
              <a:t> 187, 191-92; 828 NW2d 329 (2013).</a:t>
            </a:r>
          </a:p>
          <a:p>
            <a:endParaRPr lang="en-US" dirty="0" smtClean="0"/>
          </a:p>
          <a:p>
            <a:endParaRPr lang="en-US" dirty="0"/>
          </a:p>
        </p:txBody>
      </p:sp>
    </p:spTree>
    <p:extLst>
      <p:ext uri="{BB962C8B-B14F-4D97-AF65-F5344CB8AC3E}">
        <p14:creationId xmlns:p14="http://schemas.microsoft.com/office/powerpoint/2010/main" val="2346210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Was the </a:t>
            </a:r>
            <a:r>
              <a:rPr lang="en-US" dirty="0"/>
              <a:t>S</a:t>
            </a:r>
            <a:r>
              <a:rPr lang="en-US" dirty="0" smtClean="0"/>
              <a:t>tatement </a:t>
            </a:r>
            <a:r>
              <a:rPr lang="en-US" dirty="0"/>
              <a:t>V</a:t>
            </a:r>
            <a:r>
              <a:rPr lang="en-US" dirty="0" smtClean="0"/>
              <a:t>oluntarily </a:t>
            </a:r>
            <a:r>
              <a:rPr lang="en-US" dirty="0"/>
              <a:t>M</a:t>
            </a:r>
            <a:r>
              <a:rPr lang="en-US" dirty="0" smtClean="0"/>
              <a:t>ade?</a:t>
            </a:r>
            <a:endParaRPr lang="en-US" dirty="0"/>
          </a:p>
        </p:txBody>
      </p:sp>
      <p:sp>
        <p:nvSpPr>
          <p:cNvPr id="3" name="Content Placeholder 2"/>
          <p:cNvSpPr>
            <a:spLocks noGrp="1"/>
          </p:cNvSpPr>
          <p:nvPr>
            <p:ph idx="1"/>
          </p:nvPr>
        </p:nvSpPr>
        <p:spPr/>
        <p:txBody>
          <a:bodyPr>
            <a:noAutofit/>
          </a:bodyPr>
          <a:lstStyle/>
          <a:p>
            <a:r>
              <a:rPr lang="en-US" sz="3000" dirty="0" smtClean="0">
                <a:solidFill>
                  <a:schemeClr val="tx1">
                    <a:lumMod val="75000"/>
                    <a:lumOff val="25000"/>
                  </a:schemeClr>
                </a:solidFill>
              </a:rPr>
              <a:t>For </a:t>
            </a:r>
            <a:r>
              <a:rPr lang="en-US" sz="3000" dirty="0">
                <a:solidFill>
                  <a:schemeClr val="tx1">
                    <a:lumMod val="75000"/>
                    <a:lumOff val="25000"/>
                  </a:schemeClr>
                </a:solidFill>
              </a:rPr>
              <a:t>a confession to be voluntary, it </a:t>
            </a:r>
            <a:r>
              <a:rPr lang="en-US" sz="3000" dirty="0" smtClean="0">
                <a:solidFill>
                  <a:schemeClr val="tx1">
                    <a:lumMod val="75000"/>
                    <a:lumOff val="25000"/>
                  </a:schemeClr>
                </a:solidFill>
              </a:rPr>
              <a:t>“must have </a:t>
            </a:r>
            <a:r>
              <a:rPr lang="en-US" sz="3000" dirty="0">
                <a:solidFill>
                  <a:schemeClr val="tx1">
                    <a:lumMod val="75000"/>
                    <a:lumOff val="25000"/>
                  </a:schemeClr>
                </a:solidFill>
              </a:rPr>
              <a:t>been . . . the product of a free and deliberate choice rather </a:t>
            </a:r>
            <a:r>
              <a:rPr lang="en-US" sz="3000" dirty="0" smtClean="0">
                <a:solidFill>
                  <a:schemeClr val="tx1">
                    <a:lumMod val="75000"/>
                    <a:lumOff val="25000"/>
                  </a:schemeClr>
                </a:solidFill>
              </a:rPr>
              <a:t>than intimidation</a:t>
            </a:r>
            <a:r>
              <a:rPr lang="en-US" sz="3000" dirty="0">
                <a:solidFill>
                  <a:schemeClr val="tx1">
                    <a:lumMod val="75000"/>
                    <a:lumOff val="25000"/>
                  </a:schemeClr>
                </a:solidFill>
              </a:rPr>
              <a:t>, coercion or deception</a:t>
            </a:r>
            <a:r>
              <a:rPr lang="en-US" sz="3000" dirty="0" smtClean="0">
                <a:solidFill>
                  <a:schemeClr val="tx1">
                    <a:lumMod val="75000"/>
                    <a:lumOff val="25000"/>
                  </a:schemeClr>
                </a:solidFill>
              </a:rPr>
              <a:t>[.]” </a:t>
            </a:r>
            <a:r>
              <a:rPr lang="en-US" sz="3000" i="1" dirty="0" smtClean="0">
                <a:solidFill>
                  <a:schemeClr val="tx1">
                    <a:lumMod val="75000"/>
                    <a:lumOff val="25000"/>
                  </a:schemeClr>
                </a:solidFill>
              </a:rPr>
              <a:t>People </a:t>
            </a:r>
            <a:r>
              <a:rPr lang="en-US" sz="3000" i="1" dirty="0">
                <a:solidFill>
                  <a:schemeClr val="tx1">
                    <a:lumMod val="75000"/>
                    <a:lumOff val="25000"/>
                  </a:schemeClr>
                </a:solidFill>
              </a:rPr>
              <a:t>v Ryan</a:t>
            </a:r>
            <a:r>
              <a:rPr lang="en-US" sz="3000" dirty="0">
                <a:solidFill>
                  <a:schemeClr val="tx1">
                    <a:lumMod val="75000"/>
                    <a:lumOff val="25000"/>
                  </a:schemeClr>
                </a:solidFill>
              </a:rPr>
              <a:t> (Sean), 295 </a:t>
            </a:r>
            <a:r>
              <a:rPr lang="en-US" sz="3000" dirty="0" err="1">
                <a:solidFill>
                  <a:schemeClr val="tx1">
                    <a:lumMod val="75000"/>
                    <a:lumOff val="25000"/>
                  </a:schemeClr>
                </a:solidFill>
              </a:rPr>
              <a:t>Mich</a:t>
            </a:r>
            <a:r>
              <a:rPr lang="en-US" sz="3000" dirty="0">
                <a:solidFill>
                  <a:schemeClr val="tx1">
                    <a:lumMod val="75000"/>
                    <a:lumOff val="25000"/>
                  </a:schemeClr>
                </a:solidFill>
              </a:rPr>
              <a:t> App 388, 397 (2012). </a:t>
            </a:r>
          </a:p>
          <a:p>
            <a:r>
              <a:rPr lang="en-US" sz="3000" dirty="0" smtClean="0">
                <a:solidFill>
                  <a:schemeClr val="tx1">
                    <a:lumMod val="75000"/>
                    <a:lumOff val="25000"/>
                  </a:schemeClr>
                </a:solidFill>
              </a:rPr>
              <a:t>The </a:t>
            </a:r>
            <a:r>
              <a:rPr lang="en-US" sz="3000" dirty="0">
                <a:solidFill>
                  <a:schemeClr val="tx1">
                    <a:lumMod val="75000"/>
                    <a:lumOff val="25000"/>
                  </a:schemeClr>
                </a:solidFill>
              </a:rPr>
              <a:t>same analysis is used to determine both whether a statement is voluntary under the due process clause and whether the waiver of </a:t>
            </a:r>
            <a:r>
              <a:rPr lang="en-US" sz="3000" i="1" dirty="0">
                <a:solidFill>
                  <a:schemeClr val="tx1">
                    <a:lumMod val="75000"/>
                    <a:lumOff val="25000"/>
                  </a:schemeClr>
                </a:solidFill>
              </a:rPr>
              <a:t>Miranda</a:t>
            </a:r>
            <a:r>
              <a:rPr lang="en-US" sz="3000" dirty="0">
                <a:solidFill>
                  <a:schemeClr val="tx1">
                    <a:lumMod val="75000"/>
                    <a:lumOff val="25000"/>
                  </a:schemeClr>
                </a:solidFill>
              </a:rPr>
              <a:t> rights was voluntary.  </a:t>
            </a:r>
            <a:r>
              <a:rPr lang="en-US" sz="3000" i="1" dirty="0" smtClean="0">
                <a:solidFill>
                  <a:schemeClr val="tx1">
                    <a:lumMod val="75000"/>
                    <a:lumOff val="25000"/>
                  </a:schemeClr>
                </a:solidFill>
              </a:rPr>
              <a:t>Id</a:t>
            </a:r>
            <a:r>
              <a:rPr lang="en-US" sz="3000" dirty="0" smtClean="0">
                <a:solidFill>
                  <a:schemeClr val="tx1">
                    <a:lumMod val="75000"/>
                    <a:lumOff val="25000"/>
                  </a:schemeClr>
                </a:solidFill>
              </a:rPr>
              <a:t>.</a:t>
            </a:r>
            <a:endParaRPr lang="en-US" sz="3000" dirty="0">
              <a:solidFill>
                <a:schemeClr val="tx1">
                  <a:lumMod val="75000"/>
                  <a:lumOff val="25000"/>
                </a:schemeClr>
              </a:solidFill>
            </a:endParaRPr>
          </a:p>
        </p:txBody>
      </p:sp>
    </p:spTree>
    <p:extLst>
      <p:ext uri="{BB962C8B-B14F-4D97-AF65-F5344CB8AC3E}">
        <p14:creationId xmlns:p14="http://schemas.microsoft.com/office/powerpoint/2010/main" val="2919223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
            <a:ext cx="8229600" cy="914400"/>
          </a:xfrm>
        </p:spPr>
        <p:txBody>
          <a:bodyPr/>
          <a:lstStyle/>
          <a:p>
            <a:r>
              <a:rPr lang="en-US" dirty="0" err="1" smtClean="0"/>
              <a:t>Cipriano</a:t>
            </a:r>
            <a:r>
              <a:rPr lang="en-US" dirty="0" smtClean="0"/>
              <a:t> Factors</a:t>
            </a:r>
            <a:endParaRPr lang="en-US" dirty="0"/>
          </a:p>
        </p:txBody>
      </p:sp>
      <p:sp>
        <p:nvSpPr>
          <p:cNvPr id="3" name="Content Placeholder 2"/>
          <p:cNvSpPr>
            <a:spLocks noGrp="1"/>
          </p:cNvSpPr>
          <p:nvPr>
            <p:ph idx="1"/>
          </p:nvPr>
        </p:nvSpPr>
        <p:spPr>
          <a:xfrm>
            <a:off x="457200" y="990600"/>
            <a:ext cx="8229600" cy="5867400"/>
          </a:xfrm>
        </p:spPr>
        <p:txBody>
          <a:bodyPr>
            <a:normAutofit/>
          </a:bodyPr>
          <a:lstStyle/>
          <a:p>
            <a:r>
              <a:rPr lang="en-US" sz="1800" dirty="0" smtClean="0">
                <a:solidFill>
                  <a:schemeClr val="tx1">
                    <a:lumMod val="75000"/>
                    <a:lumOff val="25000"/>
                  </a:schemeClr>
                </a:solidFill>
              </a:rPr>
              <a:t>In determining whether a statement is voluntary,  the trial court should consider:</a:t>
            </a:r>
          </a:p>
          <a:p>
            <a:pPr lvl="1"/>
            <a:r>
              <a:rPr lang="en-US" sz="1800" dirty="0" smtClean="0">
                <a:solidFill>
                  <a:schemeClr val="tx1">
                    <a:lumMod val="75000"/>
                    <a:lumOff val="25000"/>
                  </a:schemeClr>
                </a:solidFill>
              </a:rPr>
              <a:t>the age of the accused; </a:t>
            </a:r>
          </a:p>
          <a:p>
            <a:pPr lvl="1"/>
            <a:r>
              <a:rPr lang="en-US" sz="1800" dirty="0" smtClean="0">
                <a:solidFill>
                  <a:schemeClr val="tx1">
                    <a:lumMod val="75000"/>
                    <a:lumOff val="25000"/>
                  </a:schemeClr>
                </a:solidFill>
              </a:rPr>
              <a:t>his lack of education or his intelligence level; </a:t>
            </a:r>
          </a:p>
          <a:p>
            <a:pPr lvl="1"/>
            <a:r>
              <a:rPr lang="en-US" sz="1800" dirty="0" smtClean="0">
                <a:solidFill>
                  <a:schemeClr val="tx1">
                    <a:lumMod val="75000"/>
                    <a:lumOff val="25000"/>
                  </a:schemeClr>
                </a:solidFill>
              </a:rPr>
              <a:t>the extent of his previous experience with the police; </a:t>
            </a:r>
          </a:p>
          <a:p>
            <a:pPr lvl="1"/>
            <a:r>
              <a:rPr lang="en-US" sz="1800" dirty="0" smtClean="0">
                <a:solidFill>
                  <a:schemeClr val="tx1">
                    <a:lumMod val="75000"/>
                    <a:lumOff val="25000"/>
                  </a:schemeClr>
                </a:solidFill>
              </a:rPr>
              <a:t>the repeated and prolonged nature of the questioning; </a:t>
            </a:r>
          </a:p>
          <a:p>
            <a:pPr lvl="1"/>
            <a:r>
              <a:rPr lang="en-US" sz="1800" dirty="0" smtClean="0">
                <a:solidFill>
                  <a:schemeClr val="tx1">
                    <a:lumMod val="75000"/>
                    <a:lumOff val="25000"/>
                  </a:schemeClr>
                </a:solidFill>
              </a:rPr>
              <a:t>the length of the detention of the accused before he gave the statement in question; </a:t>
            </a:r>
          </a:p>
          <a:p>
            <a:pPr lvl="1"/>
            <a:r>
              <a:rPr lang="en-US" sz="1800" dirty="0" smtClean="0">
                <a:solidFill>
                  <a:schemeClr val="tx1">
                    <a:lumMod val="75000"/>
                    <a:lumOff val="25000"/>
                  </a:schemeClr>
                </a:solidFill>
              </a:rPr>
              <a:t>the lack of any advice to the accused of his constitutional rights; </a:t>
            </a:r>
          </a:p>
          <a:p>
            <a:pPr lvl="1"/>
            <a:r>
              <a:rPr lang="en-US" sz="1800" dirty="0" smtClean="0">
                <a:solidFill>
                  <a:schemeClr val="tx1">
                    <a:lumMod val="75000"/>
                    <a:lumOff val="25000"/>
                  </a:schemeClr>
                </a:solidFill>
              </a:rPr>
              <a:t>whether there was an unnecessary delay in bringing him before a magistrate before he gave the confession; </a:t>
            </a:r>
          </a:p>
          <a:p>
            <a:pPr lvl="1"/>
            <a:r>
              <a:rPr lang="en-US" sz="1800" dirty="0" smtClean="0">
                <a:solidFill>
                  <a:schemeClr val="tx1">
                    <a:lumMod val="75000"/>
                    <a:lumOff val="25000"/>
                  </a:schemeClr>
                </a:solidFill>
              </a:rPr>
              <a:t>whether the accused was injured, intoxicated or drugged, or in ill health when he gave the statement; </a:t>
            </a:r>
          </a:p>
          <a:p>
            <a:pPr lvl="1"/>
            <a:r>
              <a:rPr lang="en-US" sz="1800" dirty="0" smtClean="0">
                <a:solidFill>
                  <a:schemeClr val="tx1">
                    <a:lumMod val="75000"/>
                    <a:lumOff val="25000"/>
                  </a:schemeClr>
                </a:solidFill>
              </a:rPr>
              <a:t>whether the accused was deprived of food, sleep, or medical attention; </a:t>
            </a:r>
          </a:p>
          <a:p>
            <a:pPr lvl="1"/>
            <a:r>
              <a:rPr lang="en-US" sz="1800" dirty="0" smtClean="0">
                <a:solidFill>
                  <a:schemeClr val="tx1">
                    <a:lumMod val="75000"/>
                    <a:lumOff val="25000"/>
                  </a:schemeClr>
                </a:solidFill>
              </a:rPr>
              <a:t>whether the accused was physically abused; </a:t>
            </a:r>
          </a:p>
          <a:p>
            <a:pPr lvl="1"/>
            <a:r>
              <a:rPr lang="en-US" sz="1800" dirty="0" smtClean="0">
                <a:solidFill>
                  <a:schemeClr val="tx1">
                    <a:lumMod val="75000"/>
                    <a:lumOff val="25000"/>
                  </a:schemeClr>
                </a:solidFill>
              </a:rPr>
              <a:t>and whether the suspect was threatened with abuse.</a:t>
            </a:r>
          </a:p>
          <a:p>
            <a:pPr marL="0" indent="0">
              <a:buNone/>
            </a:pPr>
            <a:r>
              <a:rPr lang="en-US" sz="1800" i="1" dirty="0" smtClean="0">
                <a:solidFill>
                  <a:schemeClr val="tx1">
                    <a:lumMod val="75000"/>
                    <a:lumOff val="25000"/>
                  </a:schemeClr>
                </a:solidFill>
              </a:rPr>
              <a:t>People v </a:t>
            </a:r>
            <a:r>
              <a:rPr lang="en-US" sz="1800" i="1" dirty="0" err="1" smtClean="0">
                <a:solidFill>
                  <a:schemeClr val="tx1">
                    <a:lumMod val="75000"/>
                    <a:lumOff val="25000"/>
                  </a:schemeClr>
                </a:solidFill>
              </a:rPr>
              <a:t>Cipriano</a:t>
            </a:r>
            <a:r>
              <a:rPr lang="en-US" sz="1800" dirty="0" smtClean="0">
                <a:solidFill>
                  <a:schemeClr val="tx1">
                    <a:lumMod val="75000"/>
                    <a:lumOff val="25000"/>
                  </a:schemeClr>
                </a:solidFill>
              </a:rPr>
              <a:t>, 431 </a:t>
            </a:r>
            <a:r>
              <a:rPr lang="en-US" sz="1800" dirty="0" err="1" smtClean="0">
                <a:solidFill>
                  <a:schemeClr val="tx1">
                    <a:lumMod val="75000"/>
                    <a:lumOff val="25000"/>
                  </a:schemeClr>
                </a:solidFill>
              </a:rPr>
              <a:t>Mich</a:t>
            </a:r>
            <a:r>
              <a:rPr lang="en-US" sz="1800" dirty="0" smtClean="0">
                <a:solidFill>
                  <a:schemeClr val="tx1">
                    <a:lumMod val="75000"/>
                    <a:lumOff val="25000"/>
                  </a:schemeClr>
                </a:solidFill>
              </a:rPr>
              <a:t> 315, 334 (1988).</a:t>
            </a:r>
          </a:p>
          <a:p>
            <a:endParaRPr lang="en-US" dirty="0">
              <a:solidFill>
                <a:schemeClr val="tx1">
                  <a:lumMod val="75000"/>
                  <a:lumOff val="25000"/>
                </a:schemeClr>
              </a:solidFill>
            </a:endParaRPr>
          </a:p>
        </p:txBody>
      </p:sp>
    </p:spTree>
    <p:extLst>
      <p:ext uri="{BB962C8B-B14F-4D97-AF65-F5344CB8AC3E}">
        <p14:creationId xmlns:p14="http://schemas.microsoft.com/office/powerpoint/2010/main" val="39144045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dirty="0"/>
              <a:t>People v </a:t>
            </a:r>
            <a:r>
              <a:rPr lang="en-US" i="1" dirty="0" err="1"/>
              <a:t>DeLisle</a:t>
            </a:r>
            <a:endParaRPr lang="en-US" i="1" dirty="0"/>
          </a:p>
        </p:txBody>
      </p:sp>
      <p:sp>
        <p:nvSpPr>
          <p:cNvPr id="3" name="Content Placeholder 2"/>
          <p:cNvSpPr>
            <a:spLocks noGrp="1"/>
          </p:cNvSpPr>
          <p:nvPr>
            <p:ph idx="1"/>
          </p:nvPr>
        </p:nvSpPr>
        <p:spPr>
          <a:xfrm>
            <a:off x="457200" y="990600"/>
            <a:ext cx="8229600" cy="4525963"/>
          </a:xfrm>
        </p:spPr>
        <p:txBody>
          <a:bodyPr>
            <a:noAutofit/>
          </a:bodyPr>
          <a:lstStyle/>
          <a:p>
            <a:r>
              <a:rPr lang="en-US" sz="2500" dirty="0" smtClean="0">
                <a:solidFill>
                  <a:schemeClr val="tx1">
                    <a:lumMod val="75000"/>
                    <a:lumOff val="25000"/>
                  </a:schemeClr>
                </a:solidFill>
              </a:rPr>
              <a:t>In </a:t>
            </a:r>
            <a:r>
              <a:rPr lang="en-US" sz="2500" i="1" dirty="0" err="1" smtClean="0">
                <a:solidFill>
                  <a:schemeClr val="tx1">
                    <a:lumMod val="75000"/>
                    <a:lumOff val="25000"/>
                  </a:schemeClr>
                </a:solidFill>
              </a:rPr>
              <a:t>DeLisle</a:t>
            </a:r>
            <a:r>
              <a:rPr lang="en-US" sz="2500" dirty="0" smtClean="0">
                <a:solidFill>
                  <a:schemeClr val="tx1">
                    <a:lumMod val="75000"/>
                    <a:lumOff val="25000"/>
                  </a:schemeClr>
                </a:solidFill>
              </a:rPr>
              <a:t>, the Court of Appeals held the defendant’s statement to police was properly suppressed, reasoning that</a:t>
            </a:r>
          </a:p>
          <a:p>
            <a:pPr lvl="1"/>
            <a:r>
              <a:rPr lang="en-US" sz="2500" dirty="0" smtClean="0">
                <a:solidFill>
                  <a:schemeClr val="tx1">
                    <a:lumMod val="75000"/>
                    <a:lumOff val="25000"/>
                  </a:schemeClr>
                </a:solidFill>
              </a:rPr>
              <a:t>The length of detention suggested the statement was involuntary</a:t>
            </a:r>
          </a:p>
          <a:p>
            <a:pPr lvl="1"/>
            <a:r>
              <a:rPr lang="en-US" sz="2500" dirty="0" smtClean="0">
                <a:solidFill>
                  <a:schemeClr val="tx1">
                    <a:lumMod val="75000"/>
                    <a:lumOff val="25000"/>
                  </a:schemeClr>
                </a:solidFill>
              </a:rPr>
              <a:t>The defendant’s emotional state was very poor </a:t>
            </a:r>
          </a:p>
          <a:p>
            <a:pPr lvl="1"/>
            <a:r>
              <a:rPr lang="en-US" sz="2500" dirty="0" smtClean="0">
                <a:solidFill>
                  <a:schemeClr val="tx1">
                    <a:lumMod val="75000"/>
                    <a:lumOff val="25000"/>
                  </a:schemeClr>
                </a:solidFill>
              </a:rPr>
              <a:t>The defendant was promised leniency in exchange for his confession</a:t>
            </a:r>
          </a:p>
          <a:p>
            <a:pPr lvl="1"/>
            <a:r>
              <a:rPr lang="en-US" sz="2500" dirty="0" smtClean="0">
                <a:solidFill>
                  <a:schemeClr val="tx1">
                    <a:lumMod val="75000"/>
                    <a:lumOff val="25000"/>
                  </a:schemeClr>
                </a:solidFill>
              </a:rPr>
              <a:t>The defendant had a 10</a:t>
            </a:r>
            <a:r>
              <a:rPr lang="en-US" sz="2500" baseline="30000" dirty="0" smtClean="0">
                <a:solidFill>
                  <a:schemeClr val="tx1">
                    <a:lumMod val="75000"/>
                    <a:lumOff val="25000"/>
                  </a:schemeClr>
                </a:solidFill>
              </a:rPr>
              <a:t>th</a:t>
            </a:r>
            <a:r>
              <a:rPr lang="en-US" sz="2500" dirty="0" smtClean="0">
                <a:solidFill>
                  <a:schemeClr val="tx1">
                    <a:lumMod val="75000"/>
                    <a:lumOff val="25000"/>
                  </a:schemeClr>
                </a:solidFill>
              </a:rPr>
              <a:t> grade education</a:t>
            </a:r>
          </a:p>
          <a:p>
            <a:pPr lvl="1"/>
            <a:r>
              <a:rPr lang="en-US" sz="2500" dirty="0" smtClean="0">
                <a:solidFill>
                  <a:schemeClr val="tx1">
                    <a:lumMod val="75000"/>
                    <a:lumOff val="25000"/>
                  </a:schemeClr>
                </a:solidFill>
              </a:rPr>
              <a:t>The defendant had no prior experience with the criminal justice system</a:t>
            </a:r>
          </a:p>
          <a:p>
            <a:pPr marL="457200" lvl="1" indent="0">
              <a:buNone/>
            </a:pPr>
            <a:r>
              <a:rPr lang="en-US" sz="2500" i="1" dirty="0" smtClean="0">
                <a:solidFill>
                  <a:schemeClr val="tx1">
                    <a:lumMod val="75000"/>
                    <a:lumOff val="25000"/>
                  </a:schemeClr>
                </a:solidFill>
              </a:rPr>
              <a:t>People v </a:t>
            </a:r>
            <a:r>
              <a:rPr lang="en-US" sz="2500" i="1" dirty="0" err="1" smtClean="0">
                <a:solidFill>
                  <a:schemeClr val="tx1">
                    <a:lumMod val="75000"/>
                    <a:lumOff val="25000"/>
                  </a:schemeClr>
                </a:solidFill>
              </a:rPr>
              <a:t>DeLisle</a:t>
            </a:r>
            <a:r>
              <a:rPr lang="en-US" sz="2500" dirty="0" smtClean="0">
                <a:solidFill>
                  <a:schemeClr val="tx1">
                    <a:lumMod val="75000"/>
                    <a:lumOff val="25000"/>
                  </a:schemeClr>
                </a:solidFill>
              </a:rPr>
              <a:t>, 183 </a:t>
            </a:r>
            <a:r>
              <a:rPr lang="en-US" sz="2500" dirty="0" err="1" smtClean="0">
                <a:solidFill>
                  <a:schemeClr val="tx1">
                    <a:lumMod val="75000"/>
                    <a:lumOff val="25000"/>
                  </a:schemeClr>
                </a:solidFill>
              </a:rPr>
              <a:t>Mich</a:t>
            </a:r>
            <a:r>
              <a:rPr lang="en-US" sz="2500" dirty="0" smtClean="0">
                <a:solidFill>
                  <a:schemeClr val="tx1">
                    <a:lumMod val="75000"/>
                    <a:lumOff val="25000"/>
                  </a:schemeClr>
                </a:solidFill>
              </a:rPr>
              <a:t> App 713, 719-20; 455 NW2d 401 (1990).</a:t>
            </a:r>
            <a:endParaRPr lang="en-US" sz="2500" dirty="0">
              <a:solidFill>
                <a:schemeClr val="tx1">
                  <a:lumMod val="75000"/>
                  <a:lumOff val="25000"/>
                </a:schemeClr>
              </a:solidFill>
            </a:endParaRPr>
          </a:p>
        </p:txBody>
      </p:sp>
    </p:spTree>
    <p:extLst>
      <p:ext uri="{BB962C8B-B14F-4D97-AF65-F5344CB8AC3E}">
        <p14:creationId xmlns:p14="http://schemas.microsoft.com/office/powerpoint/2010/main" val="209122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Major Felony Recordings MCL 763.8</a:t>
            </a:r>
            <a:endParaRPr lang="en-US" dirty="0"/>
          </a:p>
        </p:txBody>
      </p:sp>
      <p:sp>
        <p:nvSpPr>
          <p:cNvPr id="3" name="Content Placeholder 2"/>
          <p:cNvSpPr>
            <a:spLocks noGrp="1"/>
          </p:cNvSpPr>
          <p:nvPr>
            <p:ph idx="1"/>
          </p:nvPr>
        </p:nvSpPr>
        <p:spPr/>
        <p:txBody>
          <a:bodyPr>
            <a:noAutofit/>
          </a:bodyPr>
          <a:lstStyle/>
          <a:p>
            <a:r>
              <a:rPr lang="en-US" sz="3200" dirty="0" smtClean="0">
                <a:solidFill>
                  <a:schemeClr val="tx1">
                    <a:lumMod val="75000"/>
                    <a:lumOff val="25000"/>
                  </a:schemeClr>
                </a:solidFill>
              </a:rPr>
              <a:t>When police conduct an interrogation in an effort to determine a person’s involvement in a major felony, there must be a time-stamped, audiovisual recording of the entire interrogation.  </a:t>
            </a:r>
          </a:p>
          <a:p>
            <a:r>
              <a:rPr lang="en-US" sz="3200" dirty="0" smtClean="0">
                <a:solidFill>
                  <a:schemeClr val="tx1">
                    <a:lumMod val="75000"/>
                    <a:lumOff val="25000"/>
                  </a:schemeClr>
                </a:solidFill>
              </a:rPr>
              <a:t>The video must include </a:t>
            </a:r>
            <a:r>
              <a:rPr lang="en-US" sz="3200" i="1" dirty="0" smtClean="0">
                <a:solidFill>
                  <a:schemeClr val="tx1">
                    <a:lumMod val="75000"/>
                    <a:lumOff val="25000"/>
                  </a:schemeClr>
                </a:solidFill>
              </a:rPr>
              <a:t>Miranda </a:t>
            </a:r>
            <a:r>
              <a:rPr lang="en-US" sz="3200" dirty="0" smtClean="0">
                <a:solidFill>
                  <a:schemeClr val="tx1">
                    <a:lumMod val="75000"/>
                    <a:lumOff val="25000"/>
                  </a:schemeClr>
                </a:solidFill>
              </a:rPr>
              <a:t>warnings</a:t>
            </a:r>
          </a:p>
          <a:p>
            <a:r>
              <a:rPr lang="en-US" sz="3200" dirty="0" smtClean="0">
                <a:solidFill>
                  <a:schemeClr val="tx1">
                    <a:lumMod val="75000"/>
                    <a:lumOff val="25000"/>
                  </a:schemeClr>
                </a:solidFill>
              </a:rPr>
              <a:t>A copy of the video must be provided to the defense pursuant to any discovery request.</a:t>
            </a:r>
          </a:p>
          <a:p>
            <a:endParaRPr lang="en-US" sz="3200" b="1" dirty="0">
              <a:solidFill>
                <a:schemeClr val="tx1">
                  <a:lumMod val="75000"/>
                  <a:lumOff val="25000"/>
                </a:schemeClr>
              </a:solidFill>
            </a:endParaRPr>
          </a:p>
        </p:txBody>
      </p:sp>
    </p:spTree>
    <p:extLst>
      <p:ext uri="{BB962C8B-B14F-4D97-AF65-F5344CB8AC3E}">
        <p14:creationId xmlns:p14="http://schemas.microsoft.com/office/powerpoint/2010/main" val="176212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
            <a:ext cx="8229600" cy="838200"/>
          </a:xfrm>
        </p:spPr>
        <p:txBody>
          <a:bodyPr/>
          <a:lstStyle/>
          <a:p>
            <a:r>
              <a:rPr lang="en-US" dirty="0" smtClean="0"/>
              <a:t>Promises</a:t>
            </a:r>
            <a:endParaRPr lang="en-US" dirty="0"/>
          </a:p>
        </p:txBody>
      </p:sp>
      <p:sp>
        <p:nvSpPr>
          <p:cNvPr id="3" name="Content Placeholder 2"/>
          <p:cNvSpPr>
            <a:spLocks noGrp="1"/>
          </p:cNvSpPr>
          <p:nvPr>
            <p:ph idx="1"/>
          </p:nvPr>
        </p:nvSpPr>
        <p:spPr>
          <a:xfrm>
            <a:off x="457200" y="838200"/>
            <a:ext cx="8229600" cy="4525963"/>
          </a:xfrm>
        </p:spPr>
        <p:txBody>
          <a:bodyPr>
            <a:noAutofit/>
          </a:bodyPr>
          <a:lstStyle/>
          <a:p>
            <a:r>
              <a:rPr lang="en-US" sz="3000" dirty="0">
                <a:solidFill>
                  <a:schemeClr val="tx1">
                    <a:lumMod val="75000"/>
                    <a:lumOff val="25000"/>
                  </a:schemeClr>
                </a:solidFill>
              </a:rPr>
              <a:t>“[</a:t>
            </a:r>
            <a:r>
              <a:rPr lang="en-US" sz="3000" dirty="0" smtClean="0">
                <a:solidFill>
                  <a:schemeClr val="tx1">
                    <a:lumMod val="75000"/>
                    <a:lumOff val="25000"/>
                  </a:schemeClr>
                </a:solidFill>
              </a:rPr>
              <a:t>A] statement </a:t>
            </a:r>
            <a:r>
              <a:rPr lang="en-US" sz="3000" dirty="0">
                <a:solidFill>
                  <a:schemeClr val="tx1">
                    <a:lumMod val="75000"/>
                    <a:lumOff val="25000"/>
                  </a:schemeClr>
                </a:solidFill>
              </a:rPr>
              <a:t>induced by a law enforcement official’s promise of </a:t>
            </a:r>
            <a:r>
              <a:rPr lang="en-US" sz="3000" dirty="0" smtClean="0">
                <a:solidFill>
                  <a:schemeClr val="tx1">
                    <a:lumMod val="75000"/>
                    <a:lumOff val="25000"/>
                  </a:schemeClr>
                </a:solidFill>
              </a:rPr>
              <a:t>leniency is </a:t>
            </a:r>
            <a:r>
              <a:rPr lang="en-US" sz="3000" dirty="0">
                <a:solidFill>
                  <a:schemeClr val="tx1">
                    <a:lumMod val="75000"/>
                    <a:lumOff val="25000"/>
                  </a:schemeClr>
                </a:solidFill>
              </a:rPr>
              <a:t>involuntary and inadmissible, if there was a promise of </a:t>
            </a:r>
            <a:r>
              <a:rPr lang="en-US" sz="3000" dirty="0" smtClean="0">
                <a:solidFill>
                  <a:schemeClr val="tx1">
                    <a:lumMod val="75000"/>
                    <a:lumOff val="25000"/>
                  </a:schemeClr>
                </a:solidFill>
              </a:rPr>
              <a:t>leniency and </a:t>
            </a:r>
            <a:r>
              <a:rPr lang="en-US" sz="3000" dirty="0">
                <a:solidFill>
                  <a:schemeClr val="tx1">
                    <a:lumMod val="75000"/>
                    <a:lumOff val="25000"/>
                  </a:schemeClr>
                </a:solidFill>
              </a:rPr>
              <a:t>that promise caused the defendant to confess.” </a:t>
            </a:r>
            <a:r>
              <a:rPr lang="en-US" sz="3000" i="1" dirty="0">
                <a:solidFill>
                  <a:schemeClr val="tx1">
                    <a:lumMod val="75000"/>
                    <a:lumOff val="25000"/>
                  </a:schemeClr>
                </a:solidFill>
              </a:rPr>
              <a:t>People v Conte</a:t>
            </a:r>
            <a:r>
              <a:rPr lang="en-US" sz="3000" dirty="0">
                <a:solidFill>
                  <a:schemeClr val="tx1">
                    <a:lumMod val="75000"/>
                    <a:lumOff val="25000"/>
                  </a:schemeClr>
                </a:solidFill>
              </a:rPr>
              <a:t>, </a:t>
            </a:r>
            <a:r>
              <a:rPr lang="en-US" sz="3000" dirty="0" smtClean="0">
                <a:solidFill>
                  <a:schemeClr val="tx1">
                    <a:lumMod val="75000"/>
                    <a:lumOff val="25000"/>
                  </a:schemeClr>
                </a:solidFill>
              </a:rPr>
              <a:t>421 </a:t>
            </a:r>
            <a:r>
              <a:rPr lang="en-US" sz="3000" dirty="0" err="1" smtClean="0">
                <a:solidFill>
                  <a:schemeClr val="tx1">
                    <a:lumMod val="75000"/>
                    <a:lumOff val="25000"/>
                  </a:schemeClr>
                </a:solidFill>
              </a:rPr>
              <a:t>Mich</a:t>
            </a:r>
            <a:r>
              <a:rPr lang="en-US" sz="3000" dirty="0" smtClean="0">
                <a:solidFill>
                  <a:schemeClr val="tx1">
                    <a:lumMod val="75000"/>
                    <a:lumOff val="25000"/>
                  </a:schemeClr>
                </a:solidFill>
              </a:rPr>
              <a:t> </a:t>
            </a:r>
            <a:r>
              <a:rPr lang="en-US" sz="3000" dirty="0">
                <a:solidFill>
                  <a:schemeClr val="tx1">
                    <a:lumMod val="75000"/>
                    <a:lumOff val="25000"/>
                  </a:schemeClr>
                </a:solidFill>
              </a:rPr>
              <a:t>704, 712 (1984</a:t>
            </a:r>
            <a:r>
              <a:rPr lang="en-US" sz="3000" dirty="0" smtClean="0">
                <a:solidFill>
                  <a:schemeClr val="tx1">
                    <a:lumMod val="75000"/>
                    <a:lumOff val="25000"/>
                  </a:schemeClr>
                </a:solidFill>
              </a:rPr>
              <a:t>).</a:t>
            </a:r>
          </a:p>
          <a:p>
            <a:r>
              <a:rPr lang="en-US" sz="3000" dirty="0" smtClean="0">
                <a:solidFill>
                  <a:schemeClr val="tx1">
                    <a:lumMod val="75000"/>
                    <a:lumOff val="25000"/>
                  </a:schemeClr>
                </a:solidFill>
              </a:rPr>
              <a:t>The defendant must have understood the officer’s statements as promises of leniency and relied on them in making inculpatory statements in order for the statement to be considered involuntary.  </a:t>
            </a:r>
            <a:r>
              <a:rPr lang="en-US" sz="3000" i="1" dirty="0" smtClean="0">
                <a:solidFill>
                  <a:schemeClr val="tx1">
                    <a:lumMod val="75000"/>
                    <a:lumOff val="25000"/>
                  </a:schemeClr>
                </a:solidFill>
              </a:rPr>
              <a:t>Id</a:t>
            </a:r>
            <a:r>
              <a:rPr lang="en-US" sz="3000" dirty="0" smtClean="0">
                <a:solidFill>
                  <a:schemeClr val="tx1">
                    <a:lumMod val="75000"/>
                    <a:lumOff val="25000"/>
                  </a:schemeClr>
                </a:solidFill>
              </a:rPr>
              <a:t>.</a:t>
            </a:r>
          </a:p>
          <a:p>
            <a:endParaRPr lang="en-US" sz="3000" dirty="0">
              <a:solidFill>
                <a:schemeClr val="tx1">
                  <a:lumMod val="75000"/>
                  <a:lumOff val="25000"/>
                </a:schemeClr>
              </a:solidFill>
            </a:endParaRPr>
          </a:p>
        </p:txBody>
      </p:sp>
    </p:spTree>
    <p:extLst>
      <p:ext uri="{BB962C8B-B14F-4D97-AF65-F5344CB8AC3E}">
        <p14:creationId xmlns:p14="http://schemas.microsoft.com/office/powerpoint/2010/main" val="42624027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9050"/>
            <a:ext cx="8229600" cy="838200"/>
          </a:xfrm>
        </p:spPr>
        <p:txBody>
          <a:bodyPr/>
          <a:lstStyle/>
          <a:p>
            <a:r>
              <a:rPr lang="en-US" dirty="0" smtClean="0"/>
              <a:t>Threats</a:t>
            </a:r>
            <a:endParaRPr lang="en-US" dirty="0"/>
          </a:p>
        </p:txBody>
      </p:sp>
      <p:sp>
        <p:nvSpPr>
          <p:cNvPr id="3" name="Content Placeholder 2"/>
          <p:cNvSpPr>
            <a:spLocks noGrp="1"/>
          </p:cNvSpPr>
          <p:nvPr>
            <p:ph idx="1"/>
          </p:nvPr>
        </p:nvSpPr>
        <p:spPr>
          <a:xfrm>
            <a:off x="457200" y="762000"/>
            <a:ext cx="8229600" cy="6096000"/>
          </a:xfrm>
        </p:spPr>
        <p:txBody>
          <a:bodyPr>
            <a:noAutofit/>
          </a:bodyPr>
          <a:lstStyle/>
          <a:p>
            <a:r>
              <a:rPr lang="en-US" sz="2600" dirty="0" smtClean="0">
                <a:solidFill>
                  <a:schemeClr val="tx1">
                    <a:lumMod val="75000"/>
                    <a:lumOff val="25000"/>
                  </a:schemeClr>
                </a:solidFill>
              </a:rPr>
              <a:t>Threats by police often are viewed by courts as a form of psychological coercion. </a:t>
            </a:r>
            <a:r>
              <a:rPr lang="de-DE" sz="2600" i="1" dirty="0">
                <a:solidFill>
                  <a:schemeClr val="tx1">
                    <a:lumMod val="75000"/>
                    <a:lumOff val="25000"/>
                  </a:schemeClr>
                </a:solidFill>
              </a:rPr>
              <a:t>People v Richter</a:t>
            </a:r>
            <a:r>
              <a:rPr lang="de-DE" sz="2600" dirty="0">
                <a:solidFill>
                  <a:schemeClr val="tx1">
                    <a:lumMod val="75000"/>
                    <a:lumOff val="25000"/>
                  </a:schemeClr>
                </a:solidFill>
              </a:rPr>
              <a:t>, 54 Mich App 598, 604; 221 NW2d 429 (1974</a:t>
            </a:r>
            <a:r>
              <a:rPr lang="de-DE" sz="2600" dirty="0" smtClean="0">
                <a:solidFill>
                  <a:schemeClr val="tx1">
                    <a:lumMod val="75000"/>
                    <a:lumOff val="25000"/>
                  </a:schemeClr>
                </a:solidFill>
              </a:rPr>
              <a:t>).</a:t>
            </a:r>
          </a:p>
          <a:p>
            <a:r>
              <a:rPr lang="de-DE" sz="2600" dirty="0" smtClean="0">
                <a:solidFill>
                  <a:schemeClr val="tx1">
                    <a:lumMod val="75000"/>
                    <a:lumOff val="25000"/>
                  </a:schemeClr>
                </a:solidFill>
              </a:rPr>
              <a:t>In a case where police threatened to take the suspect‘s children away unless  she cooperated, the United States Supreme Court explained, </a:t>
            </a:r>
            <a:r>
              <a:rPr lang="en-US" sz="2600" dirty="0" smtClean="0">
                <a:solidFill>
                  <a:schemeClr val="tx1">
                    <a:lumMod val="75000"/>
                    <a:lumOff val="25000"/>
                  </a:schemeClr>
                </a:solidFill>
              </a:rPr>
              <a:t>"a </a:t>
            </a:r>
            <a:r>
              <a:rPr lang="en-US" sz="2600" dirty="0">
                <a:solidFill>
                  <a:schemeClr val="tx1">
                    <a:lumMod val="75000"/>
                    <a:lumOff val="25000"/>
                  </a:schemeClr>
                </a:solidFill>
              </a:rPr>
              <a:t>confession made under such circumstances must be deemed not voluntary, but coerced. </a:t>
            </a:r>
            <a:r>
              <a:rPr lang="en-US" sz="2600" dirty="0" smtClean="0">
                <a:solidFill>
                  <a:schemeClr val="tx1">
                    <a:lumMod val="75000"/>
                    <a:lumOff val="25000"/>
                  </a:schemeClr>
                </a:solidFill>
              </a:rPr>
              <a:t>. . . [T]he </a:t>
            </a:r>
            <a:r>
              <a:rPr lang="en-US" sz="2600" dirty="0">
                <a:solidFill>
                  <a:schemeClr val="tx1">
                    <a:lumMod val="75000"/>
                    <a:lumOff val="25000"/>
                  </a:schemeClr>
                </a:solidFill>
              </a:rPr>
              <a:t>question in each case is whether the defendant's will was overborne at the time he confessed. </a:t>
            </a:r>
            <a:r>
              <a:rPr lang="en-US" sz="2600" dirty="0" smtClean="0">
                <a:solidFill>
                  <a:schemeClr val="tx1">
                    <a:lumMod val="75000"/>
                    <a:lumOff val="25000"/>
                  </a:schemeClr>
                </a:solidFill>
              </a:rPr>
              <a:t>If </a:t>
            </a:r>
            <a:r>
              <a:rPr lang="en-US" sz="2600" dirty="0">
                <a:solidFill>
                  <a:schemeClr val="tx1">
                    <a:lumMod val="75000"/>
                    <a:lumOff val="25000"/>
                  </a:schemeClr>
                </a:solidFill>
              </a:rPr>
              <a:t>so, the confession cannot be deemed </a:t>
            </a:r>
            <a:r>
              <a:rPr lang="en-US" sz="2600" dirty="0" smtClean="0">
                <a:solidFill>
                  <a:schemeClr val="tx1">
                    <a:lumMod val="75000"/>
                    <a:lumOff val="25000"/>
                  </a:schemeClr>
                </a:solidFill>
              </a:rPr>
              <a:t>the </a:t>
            </a:r>
            <a:r>
              <a:rPr lang="en-US" sz="2600" dirty="0">
                <a:solidFill>
                  <a:schemeClr val="tx1">
                    <a:lumMod val="75000"/>
                    <a:lumOff val="25000"/>
                  </a:schemeClr>
                </a:solidFill>
              </a:rPr>
              <a:t>product of a rational intellect and a free will." </a:t>
            </a:r>
            <a:r>
              <a:rPr lang="en-US" sz="2600" i="1" dirty="0" err="1">
                <a:solidFill>
                  <a:schemeClr val="tx1">
                    <a:lumMod val="75000"/>
                    <a:lumOff val="25000"/>
                  </a:schemeClr>
                </a:solidFill>
              </a:rPr>
              <a:t>Lynumn</a:t>
            </a:r>
            <a:r>
              <a:rPr lang="en-US" sz="2600" i="1" dirty="0">
                <a:solidFill>
                  <a:schemeClr val="tx1">
                    <a:lumMod val="75000"/>
                    <a:lumOff val="25000"/>
                  </a:schemeClr>
                </a:solidFill>
              </a:rPr>
              <a:t> v Illinois</a:t>
            </a:r>
            <a:r>
              <a:rPr lang="en-US" sz="2600" dirty="0">
                <a:solidFill>
                  <a:schemeClr val="tx1">
                    <a:lumMod val="75000"/>
                    <a:lumOff val="25000"/>
                  </a:schemeClr>
                </a:solidFill>
              </a:rPr>
              <a:t>, 372 US 528, </a:t>
            </a:r>
            <a:r>
              <a:rPr lang="en-US" sz="2600" dirty="0" smtClean="0">
                <a:solidFill>
                  <a:schemeClr val="tx1">
                    <a:lumMod val="75000"/>
                    <a:lumOff val="25000"/>
                  </a:schemeClr>
                </a:solidFill>
              </a:rPr>
              <a:t>534 (1963).</a:t>
            </a:r>
            <a:endParaRPr lang="en-US" sz="2600" dirty="0">
              <a:solidFill>
                <a:schemeClr val="tx1">
                  <a:lumMod val="75000"/>
                  <a:lumOff val="25000"/>
                </a:schemeClr>
              </a:solidFill>
            </a:endParaRPr>
          </a:p>
        </p:txBody>
      </p:sp>
    </p:spTree>
    <p:extLst>
      <p:ext uri="{BB962C8B-B14F-4D97-AF65-F5344CB8AC3E}">
        <p14:creationId xmlns:p14="http://schemas.microsoft.com/office/powerpoint/2010/main" val="491918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
            <a:ext cx="8229600" cy="1600200"/>
          </a:xfrm>
        </p:spPr>
        <p:txBody>
          <a:bodyPr>
            <a:normAutofit/>
          </a:bodyPr>
          <a:lstStyle/>
          <a:p>
            <a:r>
              <a:rPr lang="en-US" sz="3600" dirty="0" smtClean="0"/>
              <a:t>Did Your </a:t>
            </a:r>
            <a:r>
              <a:rPr lang="en-US" sz="3600" dirty="0"/>
              <a:t>C</a:t>
            </a:r>
            <a:r>
              <a:rPr lang="en-US" sz="3600" dirty="0" smtClean="0"/>
              <a:t>lient </a:t>
            </a:r>
            <a:r>
              <a:rPr lang="en-US" sz="3600" dirty="0"/>
              <a:t>K</a:t>
            </a:r>
            <a:r>
              <a:rPr lang="en-US" sz="3600" dirty="0" smtClean="0"/>
              <a:t>nowingly and Voluntarily </a:t>
            </a:r>
            <a:r>
              <a:rPr lang="en-US" sz="3600" dirty="0"/>
              <a:t>W</a:t>
            </a:r>
            <a:r>
              <a:rPr lang="en-US" sz="3600" dirty="0" smtClean="0"/>
              <a:t>aive </a:t>
            </a:r>
            <a:r>
              <a:rPr lang="en-US" sz="3600" dirty="0"/>
              <a:t>H</a:t>
            </a:r>
            <a:r>
              <a:rPr lang="en-US" sz="3600" dirty="0" smtClean="0"/>
              <a:t>er </a:t>
            </a:r>
            <a:r>
              <a:rPr lang="en-US" sz="3600" i="1" dirty="0" smtClean="0"/>
              <a:t>Miranda</a:t>
            </a:r>
            <a:r>
              <a:rPr lang="en-US" sz="3600" dirty="0" smtClean="0"/>
              <a:t> rights?</a:t>
            </a:r>
            <a:endParaRPr lang="en-US" sz="3600" dirty="0"/>
          </a:p>
        </p:txBody>
      </p:sp>
      <p:sp>
        <p:nvSpPr>
          <p:cNvPr id="3" name="Content Placeholder 2"/>
          <p:cNvSpPr>
            <a:spLocks noGrp="1"/>
          </p:cNvSpPr>
          <p:nvPr>
            <p:ph idx="1"/>
          </p:nvPr>
        </p:nvSpPr>
        <p:spPr>
          <a:xfrm>
            <a:off x="457200" y="1600200"/>
            <a:ext cx="8229600" cy="4525963"/>
          </a:xfrm>
        </p:spPr>
        <p:txBody>
          <a:bodyPr>
            <a:noAutofit/>
          </a:bodyPr>
          <a:lstStyle/>
          <a:p>
            <a:r>
              <a:rPr lang="en-US" sz="2500" dirty="0">
                <a:solidFill>
                  <a:schemeClr val="tx1">
                    <a:lumMod val="75000"/>
                    <a:lumOff val="25000"/>
                  </a:schemeClr>
                </a:solidFill>
              </a:rPr>
              <a:t>“The prosecutor must show by a preponderance of the evidence </a:t>
            </a:r>
            <a:r>
              <a:rPr lang="en-US" sz="2500" dirty="0" smtClean="0">
                <a:solidFill>
                  <a:schemeClr val="tx1">
                    <a:lumMod val="75000"/>
                    <a:lumOff val="25000"/>
                  </a:schemeClr>
                </a:solidFill>
              </a:rPr>
              <a:t>that the </a:t>
            </a:r>
            <a:r>
              <a:rPr lang="en-US" sz="2500" dirty="0">
                <a:solidFill>
                  <a:schemeClr val="tx1">
                    <a:lumMod val="75000"/>
                    <a:lumOff val="25000"/>
                  </a:schemeClr>
                </a:solidFill>
              </a:rPr>
              <a:t>defendant knowingly, intelligently, and voluntarily waived </a:t>
            </a:r>
            <a:r>
              <a:rPr lang="en-US" sz="2500" dirty="0" smtClean="0">
                <a:solidFill>
                  <a:schemeClr val="tx1">
                    <a:lumMod val="75000"/>
                    <a:lumOff val="25000"/>
                  </a:schemeClr>
                </a:solidFill>
              </a:rPr>
              <a:t>his Fifth </a:t>
            </a:r>
            <a:r>
              <a:rPr lang="en-US" sz="2500" dirty="0">
                <a:solidFill>
                  <a:schemeClr val="tx1">
                    <a:lumMod val="75000"/>
                    <a:lumOff val="25000"/>
                  </a:schemeClr>
                </a:solidFill>
              </a:rPr>
              <a:t>Amendment right.” </a:t>
            </a:r>
            <a:r>
              <a:rPr lang="en-US" sz="2500" i="1" dirty="0">
                <a:solidFill>
                  <a:schemeClr val="tx1">
                    <a:lumMod val="75000"/>
                    <a:lumOff val="25000"/>
                  </a:schemeClr>
                </a:solidFill>
              </a:rPr>
              <a:t>People v Tierney</a:t>
            </a:r>
            <a:r>
              <a:rPr lang="en-US" sz="2500" dirty="0">
                <a:solidFill>
                  <a:schemeClr val="tx1">
                    <a:lumMod val="75000"/>
                    <a:lumOff val="25000"/>
                  </a:schemeClr>
                </a:solidFill>
              </a:rPr>
              <a:t>, 266 </a:t>
            </a:r>
            <a:r>
              <a:rPr lang="en-US" sz="2500" dirty="0" err="1">
                <a:solidFill>
                  <a:schemeClr val="tx1">
                    <a:lumMod val="75000"/>
                    <a:lumOff val="25000"/>
                  </a:schemeClr>
                </a:solidFill>
              </a:rPr>
              <a:t>Mich</a:t>
            </a:r>
            <a:r>
              <a:rPr lang="en-US" sz="2500" dirty="0">
                <a:solidFill>
                  <a:schemeClr val="tx1">
                    <a:lumMod val="75000"/>
                    <a:lumOff val="25000"/>
                  </a:schemeClr>
                </a:solidFill>
              </a:rPr>
              <a:t> App 687, </a:t>
            </a:r>
            <a:r>
              <a:rPr lang="en-US" sz="2500" dirty="0" smtClean="0">
                <a:solidFill>
                  <a:schemeClr val="tx1">
                    <a:lumMod val="75000"/>
                    <a:lumOff val="25000"/>
                  </a:schemeClr>
                </a:solidFill>
              </a:rPr>
              <a:t>707 (2005) (citing </a:t>
            </a:r>
            <a:r>
              <a:rPr lang="en-US" sz="2500" i="1" dirty="0">
                <a:solidFill>
                  <a:schemeClr val="tx1">
                    <a:lumMod val="75000"/>
                    <a:lumOff val="25000"/>
                  </a:schemeClr>
                </a:solidFill>
              </a:rPr>
              <a:t>People v </a:t>
            </a:r>
            <a:r>
              <a:rPr lang="en-US" sz="2500" i="1" dirty="0" err="1">
                <a:solidFill>
                  <a:schemeClr val="tx1">
                    <a:lumMod val="75000"/>
                    <a:lumOff val="25000"/>
                  </a:schemeClr>
                </a:solidFill>
              </a:rPr>
              <a:t>Daoud</a:t>
            </a:r>
            <a:r>
              <a:rPr lang="en-US" sz="2500" dirty="0">
                <a:solidFill>
                  <a:schemeClr val="tx1">
                    <a:lumMod val="75000"/>
                    <a:lumOff val="25000"/>
                  </a:schemeClr>
                </a:solidFill>
              </a:rPr>
              <a:t>, 462 </a:t>
            </a:r>
            <a:r>
              <a:rPr lang="en-US" sz="2500" dirty="0" err="1">
                <a:solidFill>
                  <a:schemeClr val="tx1">
                    <a:lumMod val="75000"/>
                    <a:lumOff val="25000"/>
                  </a:schemeClr>
                </a:solidFill>
              </a:rPr>
              <a:t>Mich</a:t>
            </a:r>
            <a:r>
              <a:rPr lang="en-US" sz="2500" dirty="0">
                <a:solidFill>
                  <a:schemeClr val="tx1">
                    <a:lumMod val="75000"/>
                    <a:lumOff val="25000"/>
                  </a:schemeClr>
                </a:solidFill>
              </a:rPr>
              <a:t> 621, 634 (2000</a:t>
            </a:r>
            <a:r>
              <a:rPr lang="en-US" sz="2500" dirty="0" smtClean="0">
                <a:solidFill>
                  <a:schemeClr val="tx1">
                    <a:lumMod val="75000"/>
                    <a:lumOff val="25000"/>
                  </a:schemeClr>
                </a:solidFill>
              </a:rPr>
              <a:t>)).</a:t>
            </a:r>
          </a:p>
          <a:p>
            <a:r>
              <a:rPr lang="en-US" sz="2500" dirty="0" smtClean="0">
                <a:solidFill>
                  <a:schemeClr val="tx1">
                    <a:lumMod val="75000"/>
                    <a:lumOff val="25000"/>
                  </a:schemeClr>
                </a:solidFill>
              </a:rPr>
              <a:t>“While </a:t>
            </a:r>
            <a:r>
              <a:rPr lang="en-US" sz="2500" dirty="0">
                <a:solidFill>
                  <a:schemeClr val="tx1">
                    <a:lumMod val="75000"/>
                    <a:lumOff val="25000"/>
                  </a:schemeClr>
                </a:solidFill>
              </a:rPr>
              <a:t>advanced intoxication from drugs or alcohol may preclude an effective waiver of </a:t>
            </a:r>
            <a:r>
              <a:rPr lang="en-US" sz="2500" i="1" dirty="0">
                <a:solidFill>
                  <a:schemeClr val="tx1">
                    <a:lumMod val="75000"/>
                    <a:lumOff val="25000"/>
                  </a:schemeClr>
                </a:solidFill>
              </a:rPr>
              <a:t>Miranda </a:t>
            </a:r>
            <a:r>
              <a:rPr lang="en-US" sz="2500" dirty="0">
                <a:solidFill>
                  <a:schemeClr val="tx1">
                    <a:lumMod val="75000"/>
                    <a:lumOff val="25000"/>
                  </a:schemeClr>
                </a:solidFill>
              </a:rPr>
              <a:t>rights, </a:t>
            </a:r>
            <a:r>
              <a:rPr lang="en-US" sz="2500" dirty="0" smtClean="0">
                <a:solidFill>
                  <a:schemeClr val="tx1">
                    <a:lumMod val="75000"/>
                    <a:lumOff val="25000"/>
                  </a:schemeClr>
                </a:solidFill>
              </a:rPr>
              <a:t>the </a:t>
            </a:r>
            <a:r>
              <a:rPr lang="en-US" sz="2500" dirty="0">
                <a:solidFill>
                  <a:schemeClr val="tx1">
                    <a:lumMod val="75000"/>
                    <a:lumOff val="25000"/>
                  </a:schemeClr>
                </a:solidFill>
              </a:rPr>
              <a:t>fact that a person was narcotized or under the influence of drugs is not dispositive of the issue of </a:t>
            </a:r>
            <a:r>
              <a:rPr lang="en-US" sz="2500" dirty="0" smtClean="0">
                <a:solidFill>
                  <a:schemeClr val="tx1">
                    <a:lumMod val="75000"/>
                    <a:lumOff val="25000"/>
                  </a:schemeClr>
                </a:solidFill>
              </a:rPr>
              <a:t>voluntariness.” </a:t>
            </a:r>
            <a:r>
              <a:rPr lang="en-US" sz="2500" i="1" dirty="0" smtClean="0">
                <a:solidFill>
                  <a:schemeClr val="tx1">
                    <a:lumMod val="75000"/>
                    <a:lumOff val="25000"/>
                  </a:schemeClr>
                </a:solidFill>
              </a:rPr>
              <a:t>People </a:t>
            </a:r>
            <a:r>
              <a:rPr lang="en-US" sz="2500" i="1" dirty="0">
                <a:solidFill>
                  <a:schemeClr val="tx1">
                    <a:lumMod val="75000"/>
                    <a:lumOff val="25000"/>
                  </a:schemeClr>
                </a:solidFill>
              </a:rPr>
              <a:t>v </a:t>
            </a:r>
            <a:r>
              <a:rPr lang="en-US" sz="2500" i="1" dirty="0" err="1">
                <a:solidFill>
                  <a:schemeClr val="tx1">
                    <a:lumMod val="75000"/>
                    <a:lumOff val="25000"/>
                  </a:schemeClr>
                </a:solidFill>
              </a:rPr>
              <a:t>Leighty</a:t>
            </a:r>
            <a:r>
              <a:rPr lang="en-US" sz="2500" dirty="0">
                <a:solidFill>
                  <a:schemeClr val="tx1">
                    <a:lumMod val="75000"/>
                    <a:lumOff val="25000"/>
                  </a:schemeClr>
                </a:solidFill>
              </a:rPr>
              <a:t>, 161 </a:t>
            </a:r>
            <a:r>
              <a:rPr lang="en-US" sz="2500" dirty="0" err="1">
                <a:solidFill>
                  <a:schemeClr val="tx1">
                    <a:lumMod val="75000"/>
                    <a:lumOff val="25000"/>
                  </a:schemeClr>
                </a:solidFill>
              </a:rPr>
              <a:t>Mich</a:t>
            </a:r>
            <a:r>
              <a:rPr lang="en-US" sz="2500" dirty="0">
                <a:solidFill>
                  <a:schemeClr val="tx1">
                    <a:lumMod val="75000"/>
                    <a:lumOff val="25000"/>
                  </a:schemeClr>
                </a:solidFill>
              </a:rPr>
              <a:t> App 565, </a:t>
            </a:r>
            <a:r>
              <a:rPr lang="en-US" sz="2500" dirty="0" smtClean="0">
                <a:solidFill>
                  <a:schemeClr val="tx1">
                    <a:lumMod val="75000"/>
                    <a:lumOff val="25000"/>
                  </a:schemeClr>
                </a:solidFill>
              </a:rPr>
              <a:t>571 (</a:t>
            </a:r>
            <a:r>
              <a:rPr lang="en-US" sz="2500" dirty="0">
                <a:solidFill>
                  <a:schemeClr val="tx1">
                    <a:lumMod val="75000"/>
                    <a:lumOff val="25000"/>
                  </a:schemeClr>
                </a:solidFill>
              </a:rPr>
              <a:t>1987</a:t>
            </a:r>
            <a:r>
              <a:rPr lang="en-US" sz="2500" dirty="0" smtClean="0">
                <a:solidFill>
                  <a:schemeClr val="tx1">
                    <a:lumMod val="75000"/>
                    <a:lumOff val="25000"/>
                  </a:schemeClr>
                </a:solidFill>
              </a:rPr>
              <a:t>).</a:t>
            </a:r>
            <a:endParaRPr lang="en-US" sz="2500" dirty="0">
              <a:solidFill>
                <a:schemeClr val="tx1">
                  <a:lumMod val="75000"/>
                  <a:lumOff val="25000"/>
                </a:schemeClr>
              </a:solidFill>
            </a:endParaRPr>
          </a:p>
        </p:txBody>
      </p:sp>
    </p:spTree>
    <p:extLst>
      <p:ext uri="{BB962C8B-B14F-4D97-AF65-F5344CB8AC3E}">
        <p14:creationId xmlns:p14="http://schemas.microsoft.com/office/powerpoint/2010/main" val="1691871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dirty="0"/>
              <a:t>Moran v </a:t>
            </a:r>
            <a:r>
              <a:rPr lang="en-US" i="1" dirty="0" err="1"/>
              <a:t>Burbine</a:t>
            </a:r>
            <a:endParaRPr lang="en-US" dirty="0"/>
          </a:p>
        </p:txBody>
      </p:sp>
      <p:sp>
        <p:nvSpPr>
          <p:cNvPr id="3" name="Content Placeholder 2"/>
          <p:cNvSpPr>
            <a:spLocks noGrp="1"/>
          </p:cNvSpPr>
          <p:nvPr>
            <p:ph idx="1"/>
          </p:nvPr>
        </p:nvSpPr>
        <p:spPr>
          <a:xfrm>
            <a:off x="457200" y="838200"/>
            <a:ext cx="8229600" cy="4525963"/>
          </a:xfrm>
        </p:spPr>
        <p:txBody>
          <a:bodyPr>
            <a:noAutofit/>
          </a:bodyPr>
          <a:lstStyle/>
          <a:p>
            <a:r>
              <a:rPr lang="en-US" sz="2600" dirty="0" smtClean="0">
                <a:solidFill>
                  <a:schemeClr val="tx1">
                    <a:lumMod val="75000"/>
                    <a:lumOff val="25000"/>
                  </a:schemeClr>
                </a:solidFill>
              </a:rPr>
              <a:t>The Supreme Court held that waiver was knowing and voluntary in a case where the suspect’s retained counsel informed the police of the representation</a:t>
            </a:r>
            <a:r>
              <a:rPr lang="en-US" sz="2600" dirty="0">
                <a:solidFill>
                  <a:schemeClr val="tx1">
                    <a:lumMod val="75000"/>
                    <a:lumOff val="25000"/>
                  </a:schemeClr>
                </a:solidFill>
              </a:rPr>
              <a:t>. police intended to place him in a lineup or question him. </a:t>
            </a:r>
            <a:r>
              <a:rPr lang="en-US" sz="2600" i="1" dirty="0" smtClean="0">
                <a:solidFill>
                  <a:schemeClr val="tx1">
                    <a:lumMod val="75000"/>
                    <a:lumOff val="25000"/>
                  </a:schemeClr>
                </a:solidFill>
              </a:rPr>
              <a:t>Moran </a:t>
            </a:r>
            <a:r>
              <a:rPr lang="en-US" sz="2600" i="1" dirty="0">
                <a:solidFill>
                  <a:schemeClr val="tx1">
                    <a:lumMod val="75000"/>
                    <a:lumOff val="25000"/>
                  </a:schemeClr>
                </a:solidFill>
              </a:rPr>
              <a:t>v </a:t>
            </a:r>
            <a:r>
              <a:rPr lang="en-US" sz="2600" i="1" dirty="0" err="1">
                <a:solidFill>
                  <a:schemeClr val="tx1">
                    <a:lumMod val="75000"/>
                    <a:lumOff val="25000"/>
                  </a:schemeClr>
                </a:solidFill>
              </a:rPr>
              <a:t>Burbine</a:t>
            </a:r>
            <a:r>
              <a:rPr lang="en-US" sz="2600" dirty="0">
                <a:solidFill>
                  <a:schemeClr val="tx1">
                    <a:lumMod val="75000"/>
                    <a:lumOff val="25000"/>
                  </a:schemeClr>
                </a:solidFill>
              </a:rPr>
              <a:t>, 475 US 412, </a:t>
            </a:r>
            <a:r>
              <a:rPr lang="en-US" sz="2600" dirty="0" smtClean="0">
                <a:solidFill>
                  <a:schemeClr val="tx1">
                    <a:lumMod val="75000"/>
                    <a:lumOff val="25000"/>
                  </a:schemeClr>
                </a:solidFill>
              </a:rPr>
              <a:t>417 (</a:t>
            </a:r>
            <a:r>
              <a:rPr lang="en-US" sz="2600" dirty="0">
                <a:solidFill>
                  <a:schemeClr val="tx1">
                    <a:lumMod val="75000"/>
                    <a:lumOff val="25000"/>
                  </a:schemeClr>
                </a:solidFill>
              </a:rPr>
              <a:t>1986</a:t>
            </a:r>
            <a:r>
              <a:rPr lang="en-US" sz="2600" dirty="0" smtClean="0">
                <a:solidFill>
                  <a:schemeClr val="tx1">
                    <a:lumMod val="75000"/>
                    <a:lumOff val="25000"/>
                  </a:schemeClr>
                </a:solidFill>
              </a:rPr>
              <a:t>).</a:t>
            </a:r>
            <a:endParaRPr lang="en-US" sz="2600" dirty="0">
              <a:solidFill>
                <a:schemeClr val="tx1">
                  <a:lumMod val="75000"/>
                  <a:lumOff val="25000"/>
                </a:schemeClr>
              </a:solidFill>
            </a:endParaRPr>
          </a:p>
          <a:p>
            <a:r>
              <a:rPr lang="en-US" sz="2600" dirty="0" smtClean="0">
                <a:solidFill>
                  <a:schemeClr val="tx1">
                    <a:lumMod val="75000"/>
                    <a:lumOff val="25000"/>
                  </a:schemeClr>
                </a:solidFill>
              </a:rPr>
              <a:t>The Supreme Court stated that the failure to inform the suspect of the fact that an attorney had been retained for him had no bearing on the validity of his </a:t>
            </a:r>
            <a:r>
              <a:rPr lang="en-US" sz="2600" i="1" dirty="0" smtClean="0">
                <a:solidFill>
                  <a:schemeClr val="tx1">
                    <a:lumMod val="75000"/>
                    <a:lumOff val="25000"/>
                  </a:schemeClr>
                </a:solidFill>
              </a:rPr>
              <a:t>Miranda</a:t>
            </a:r>
            <a:r>
              <a:rPr lang="en-US" sz="2600" dirty="0" smtClean="0">
                <a:solidFill>
                  <a:schemeClr val="tx1">
                    <a:lumMod val="75000"/>
                    <a:lumOff val="25000"/>
                  </a:schemeClr>
                </a:solidFill>
              </a:rPr>
              <a:t> waiver.  </a:t>
            </a:r>
            <a:r>
              <a:rPr lang="en-US" sz="2600" i="1" dirty="0" smtClean="0">
                <a:solidFill>
                  <a:schemeClr val="tx1">
                    <a:lumMod val="75000"/>
                    <a:lumOff val="25000"/>
                  </a:schemeClr>
                </a:solidFill>
              </a:rPr>
              <a:t>Id</a:t>
            </a:r>
            <a:r>
              <a:rPr lang="en-US" sz="2600" dirty="0" smtClean="0">
                <a:solidFill>
                  <a:schemeClr val="tx1">
                    <a:lumMod val="75000"/>
                    <a:lumOff val="25000"/>
                  </a:schemeClr>
                </a:solidFill>
              </a:rPr>
              <a:t>.</a:t>
            </a:r>
          </a:p>
          <a:p>
            <a:r>
              <a:rPr lang="en-US" sz="2600" dirty="0" smtClean="0">
                <a:solidFill>
                  <a:schemeClr val="tx1">
                    <a:lumMod val="75000"/>
                    <a:lumOff val="25000"/>
                  </a:schemeClr>
                </a:solidFill>
              </a:rPr>
              <a:t>The fact that police reassured the attorney that the suspect would not be subject to questioning was also not relevant to whether the waiver was valid. </a:t>
            </a:r>
            <a:r>
              <a:rPr lang="en-US" sz="2600" i="1" dirty="0" smtClean="0">
                <a:solidFill>
                  <a:schemeClr val="tx1">
                    <a:lumMod val="75000"/>
                    <a:lumOff val="25000"/>
                  </a:schemeClr>
                </a:solidFill>
              </a:rPr>
              <a:t>Id</a:t>
            </a:r>
            <a:r>
              <a:rPr lang="en-US" sz="2600" dirty="0" smtClean="0">
                <a:solidFill>
                  <a:schemeClr val="tx1">
                    <a:lumMod val="75000"/>
                    <a:lumOff val="25000"/>
                  </a:schemeClr>
                </a:solidFill>
              </a:rPr>
              <a:t>.</a:t>
            </a:r>
            <a:endParaRPr lang="en-US" sz="2600" dirty="0">
              <a:solidFill>
                <a:schemeClr val="tx1">
                  <a:lumMod val="75000"/>
                  <a:lumOff val="25000"/>
                </a:schemeClr>
              </a:solidFill>
            </a:endParaRPr>
          </a:p>
        </p:txBody>
      </p:sp>
    </p:spTree>
    <p:extLst>
      <p:ext uri="{BB962C8B-B14F-4D97-AF65-F5344CB8AC3E}">
        <p14:creationId xmlns:p14="http://schemas.microsoft.com/office/powerpoint/2010/main" val="11153707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Did Your Client </a:t>
            </a:r>
            <a:r>
              <a:rPr lang="en-US" dirty="0"/>
              <a:t>U</a:t>
            </a:r>
            <a:r>
              <a:rPr lang="en-US" dirty="0" smtClean="0"/>
              <a:t>nderstand Her Rights?</a:t>
            </a:r>
            <a:endParaRPr lang="en-US" dirty="0"/>
          </a:p>
        </p:txBody>
      </p:sp>
      <p:sp>
        <p:nvSpPr>
          <p:cNvPr id="3" name="Content Placeholder 2"/>
          <p:cNvSpPr>
            <a:spLocks noGrp="1"/>
          </p:cNvSpPr>
          <p:nvPr>
            <p:ph idx="1"/>
          </p:nvPr>
        </p:nvSpPr>
        <p:spPr/>
        <p:txBody>
          <a:bodyPr>
            <a:noAutofit/>
          </a:bodyPr>
          <a:lstStyle/>
          <a:p>
            <a:r>
              <a:rPr lang="en-US" sz="3200" dirty="0" smtClean="0">
                <a:solidFill>
                  <a:schemeClr val="tx1">
                    <a:lumMod val="75000"/>
                    <a:lumOff val="25000"/>
                  </a:schemeClr>
                </a:solidFill>
              </a:rPr>
              <a:t>“A </a:t>
            </a:r>
            <a:r>
              <a:rPr lang="en-US" sz="3200" dirty="0">
                <a:solidFill>
                  <a:schemeClr val="tx1">
                    <a:lumMod val="75000"/>
                    <a:lumOff val="25000"/>
                  </a:schemeClr>
                </a:solidFill>
              </a:rPr>
              <a:t>confession is validly suppressed where the police exploit an apparent mental deficiency in the defendant, or where a defendant's level of cognitive understanding is so low that the police knew or should have known that the person is not capable of understanding</a:t>
            </a:r>
            <a:r>
              <a:rPr lang="en-US" sz="3200" dirty="0" smtClean="0">
                <a:solidFill>
                  <a:schemeClr val="tx1">
                    <a:lumMod val="75000"/>
                    <a:lumOff val="25000"/>
                  </a:schemeClr>
                </a:solidFill>
              </a:rPr>
              <a:t>.” </a:t>
            </a:r>
            <a:r>
              <a:rPr lang="en-US" sz="3200" i="1" dirty="0" smtClean="0">
                <a:solidFill>
                  <a:schemeClr val="tx1">
                    <a:lumMod val="75000"/>
                    <a:lumOff val="25000"/>
                  </a:schemeClr>
                </a:solidFill>
              </a:rPr>
              <a:t>People </a:t>
            </a:r>
            <a:r>
              <a:rPr lang="en-US" sz="3200" i="1" dirty="0">
                <a:solidFill>
                  <a:schemeClr val="tx1">
                    <a:lumMod val="75000"/>
                    <a:lumOff val="25000"/>
                  </a:schemeClr>
                </a:solidFill>
              </a:rPr>
              <a:t>v Cheatham</a:t>
            </a:r>
            <a:r>
              <a:rPr lang="en-US" sz="3200" dirty="0">
                <a:solidFill>
                  <a:schemeClr val="tx1">
                    <a:lumMod val="75000"/>
                    <a:lumOff val="25000"/>
                  </a:schemeClr>
                </a:solidFill>
              </a:rPr>
              <a:t>, 453 </a:t>
            </a:r>
            <a:r>
              <a:rPr lang="en-US" sz="3200" dirty="0" err="1">
                <a:solidFill>
                  <a:schemeClr val="tx1">
                    <a:lumMod val="75000"/>
                    <a:lumOff val="25000"/>
                  </a:schemeClr>
                </a:solidFill>
              </a:rPr>
              <a:t>Mich</a:t>
            </a:r>
            <a:r>
              <a:rPr lang="en-US" sz="3200" dirty="0">
                <a:solidFill>
                  <a:schemeClr val="tx1">
                    <a:lumMod val="75000"/>
                    <a:lumOff val="25000"/>
                  </a:schemeClr>
                </a:solidFill>
              </a:rPr>
              <a:t> 1, 21 </a:t>
            </a:r>
            <a:r>
              <a:rPr lang="en-US" sz="3200" dirty="0" smtClean="0">
                <a:solidFill>
                  <a:schemeClr val="tx1">
                    <a:lumMod val="75000"/>
                    <a:lumOff val="25000"/>
                  </a:schemeClr>
                </a:solidFill>
              </a:rPr>
              <a:t>n.18</a:t>
            </a:r>
            <a:r>
              <a:rPr lang="en-US" sz="3200" dirty="0">
                <a:solidFill>
                  <a:schemeClr val="tx1">
                    <a:lumMod val="75000"/>
                    <a:lumOff val="25000"/>
                  </a:schemeClr>
                </a:solidFill>
              </a:rPr>
              <a:t>; 551 NW2d 355 (1996</a:t>
            </a:r>
            <a:r>
              <a:rPr lang="en-US" sz="3200" dirty="0" smtClean="0">
                <a:solidFill>
                  <a:schemeClr val="tx1">
                    <a:lumMod val="75000"/>
                    <a:lumOff val="25000"/>
                  </a:schemeClr>
                </a:solidFill>
              </a:rPr>
              <a:t>).</a:t>
            </a:r>
            <a:endParaRPr lang="en-US" sz="3200" dirty="0">
              <a:solidFill>
                <a:schemeClr val="tx1">
                  <a:lumMod val="75000"/>
                  <a:lumOff val="25000"/>
                </a:schemeClr>
              </a:solidFill>
            </a:endParaRPr>
          </a:p>
        </p:txBody>
      </p:sp>
    </p:spTree>
    <p:extLst>
      <p:ext uri="{BB962C8B-B14F-4D97-AF65-F5344CB8AC3E}">
        <p14:creationId xmlns:p14="http://schemas.microsoft.com/office/powerpoint/2010/main" val="4125119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4400" dirty="0" smtClean="0"/>
              <a:t>Competency to Waive </a:t>
            </a:r>
            <a:r>
              <a:rPr lang="en-US" sz="4400" i="1" dirty="0" smtClean="0"/>
              <a:t>Miranda</a:t>
            </a:r>
            <a:endParaRPr lang="en-US" sz="4400" i="1" dirty="0"/>
          </a:p>
        </p:txBody>
      </p:sp>
      <p:sp>
        <p:nvSpPr>
          <p:cNvPr id="3" name="Content Placeholder 2"/>
          <p:cNvSpPr>
            <a:spLocks noGrp="1"/>
          </p:cNvSpPr>
          <p:nvPr>
            <p:ph idx="1"/>
          </p:nvPr>
        </p:nvSpPr>
        <p:spPr>
          <a:xfrm>
            <a:off x="457200" y="762000"/>
            <a:ext cx="8229600" cy="4525963"/>
          </a:xfrm>
        </p:spPr>
        <p:txBody>
          <a:bodyPr>
            <a:noAutofit/>
          </a:bodyPr>
          <a:lstStyle/>
          <a:p>
            <a:r>
              <a:rPr lang="en-US" dirty="0" smtClean="0">
                <a:solidFill>
                  <a:schemeClr val="tx1">
                    <a:lumMod val="75000"/>
                    <a:lumOff val="25000"/>
                  </a:schemeClr>
                </a:solidFill>
              </a:rPr>
              <a:t>“To </a:t>
            </a:r>
            <a:r>
              <a:rPr lang="en-US" dirty="0">
                <a:solidFill>
                  <a:schemeClr val="tx1">
                    <a:lumMod val="75000"/>
                    <a:lumOff val="25000"/>
                  </a:schemeClr>
                </a:solidFill>
              </a:rPr>
              <a:t>establish a valid waiver of </a:t>
            </a:r>
            <a:r>
              <a:rPr lang="en-US" i="1" dirty="0">
                <a:solidFill>
                  <a:schemeClr val="tx1">
                    <a:lumMod val="75000"/>
                    <a:lumOff val="25000"/>
                  </a:schemeClr>
                </a:solidFill>
              </a:rPr>
              <a:t>Miranda</a:t>
            </a:r>
            <a:r>
              <a:rPr lang="en-US" dirty="0">
                <a:solidFill>
                  <a:schemeClr val="tx1">
                    <a:lumMod val="75000"/>
                    <a:lumOff val="25000"/>
                  </a:schemeClr>
                </a:solidFill>
              </a:rPr>
              <a:t> rights, the prosecution need only </a:t>
            </a:r>
            <a:r>
              <a:rPr lang="en-US" dirty="0" smtClean="0">
                <a:solidFill>
                  <a:schemeClr val="tx1">
                    <a:lumMod val="75000"/>
                    <a:lumOff val="25000"/>
                  </a:schemeClr>
                </a:solidFill>
              </a:rPr>
              <a:t>present </a:t>
            </a:r>
            <a:r>
              <a:rPr lang="en-US" dirty="0">
                <a:solidFill>
                  <a:schemeClr val="tx1">
                    <a:lumMod val="75000"/>
                    <a:lumOff val="25000"/>
                  </a:schemeClr>
                </a:solidFill>
              </a:rPr>
              <a:t>evidence sufficient to demonstrate that the accused understood that he did not have to speak, that he had the right to the presence of counsel, and that the state could use what he said in a later trial against </a:t>
            </a:r>
            <a:r>
              <a:rPr lang="en-US" dirty="0" smtClean="0">
                <a:solidFill>
                  <a:schemeClr val="tx1">
                    <a:lumMod val="75000"/>
                    <a:lumOff val="25000"/>
                  </a:schemeClr>
                </a:solidFill>
              </a:rPr>
              <a:t>him.” </a:t>
            </a:r>
            <a:r>
              <a:rPr lang="en-US" i="1" dirty="0">
                <a:solidFill>
                  <a:schemeClr val="tx1">
                    <a:lumMod val="75000"/>
                    <a:lumOff val="25000"/>
                  </a:schemeClr>
                </a:solidFill>
              </a:rPr>
              <a:t>People v Abraham</a:t>
            </a:r>
            <a:r>
              <a:rPr lang="en-US" dirty="0">
                <a:solidFill>
                  <a:schemeClr val="tx1">
                    <a:lumMod val="75000"/>
                    <a:lumOff val="25000"/>
                  </a:schemeClr>
                </a:solidFill>
              </a:rPr>
              <a:t> (In re Abraham), 234 </a:t>
            </a:r>
            <a:r>
              <a:rPr lang="en-US" dirty="0" err="1">
                <a:solidFill>
                  <a:schemeClr val="tx1">
                    <a:lumMod val="75000"/>
                    <a:lumOff val="25000"/>
                  </a:schemeClr>
                </a:solidFill>
              </a:rPr>
              <a:t>Mich</a:t>
            </a:r>
            <a:r>
              <a:rPr lang="en-US" dirty="0">
                <a:solidFill>
                  <a:schemeClr val="tx1">
                    <a:lumMod val="75000"/>
                    <a:lumOff val="25000"/>
                  </a:schemeClr>
                </a:solidFill>
              </a:rPr>
              <a:t> App 640, 647; 599 NW2d 736 (1999</a:t>
            </a:r>
            <a:r>
              <a:rPr lang="en-US" dirty="0" smtClean="0">
                <a:solidFill>
                  <a:schemeClr val="tx1">
                    <a:lumMod val="75000"/>
                    <a:lumOff val="25000"/>
                  </a:schemeClr>
                </a:solidFill>
              </a:rPr>
              <a:t>).</a:t>
            </a:r>
          </a:p>
          <a:p>
            <a:r>
              <a:rPr lang="en-US" dirty="0" smtClean="0">
                <a:solidFill>
                  <a:schemeClr val="tx1">
                    <a:lumMod val="75000"/>
                    <a:lumOff val="25000"/>
                  </a:schemeClr>
                </a:solidFill>
              </a:rPr>
              <a:t>“An </a:t>
            </a:r>
            <a:r>
              <a:rPr lang="en-US" dirty="0">
                <a:solidFill>
                  <a:schemeClr val="tx1">
                    <a:lumMod val="75000"/>
                    <a:lumOff val="25000"/>
                  </a:schemeClr>
                </a:solidFill>
              </a:rPr>
              <a:t>accused need not fully appreciate the ramifications of talking to the </a:t>
            </a:r>
            <a:r>
              <a:rPr lang="en-US" dirty="0" smtClean="0">
                <a:solidFill>
                  <a:schemeClr val="tx1">
                    <a:lumMod val="75000"/>
                    <a:lumOff val="25000"/>
                  </a:schemeClr>
                </a:solidFill>
              </a:rPr>
              <a:t>police[.]”  </a:t>
            </a:r>
            <a:r>
              <a:rPr lang="en-US" i="1" dirty="0" smtClean="0">
                <a:solidFill>
                  <a:schemeClr val="tx1">
                    <a:lumMod val="75000"/>
                    <a:lumOff val="25000"/>
                  </a:schemeClr>
                </a:solidFill>
              </a:rPr>
              <a:t>Id</a:t>
            </a:r>
            <a:r>
              <a:rPr lang="en-US" dirty="0" smtClean="0">
                <a:solidFill>
                  <a:schemeClr val="tx1">
                    <a:lumMod val="75000"/>
                    <a:lumOff val="25000"/>
                  </a:schemeClr>
                </a:solidFill>
              </a:rPr>
              <a:t>.</a:t>
            </a:r>
          </a:p>
          <a:p>
            <a:r>
              <a:rPr lang="en-US" dirty="0" smtClean="0">
                <a:solidFill>
                  <a:schemeClr val="tx1">
                    <a:lumMod val="75000"/>
                    <a:lumOff val="25000"/>
                  </a:schemeClr>
                </a:solidFill>
              </a:rPr>
              <a:t>“Lack </a:t>
            </a:r>
            <a:r>
              <a:rPr lang="en-US" dirty="0">
                <a:solidFill>
                  <a:schemeClr val="tx1">
                    <a:lumMod val="75000"/>
                    <a:lumOff val="25000"/>
                  </a:schemeClr>
                </a:solidFill>
              </a:rPr>
              <a:t>of foresight </a:t>
            </a:r>
            <a:r>
              <a:rPr lang="en-US" dirty="0" smtClean="0">
                <a:solidFill>
                  <a:schemeClr val="tx1">
                    <a:lumMod val="75000"/>
                    <a:lumOff val="25000"/>
                  </a:schemeClr>
                </a:solidFill>
              </a:rPr>
              <a:t>is</a:t>
            </a:r>
            <a:r>
              <a:rPr lang="en-US" dirty="0">
                <a:solidFill>
                  <a:schemeClr val="tx1">
                    <a:lumMod val="75000"/>
                    <a:lumOff val="25000"/>
                  </a:schemeClr>
                </a:solidFill>
              </a:rPr>
              <a:t> </a:t>
            </a:r>
            <a:r>
              <a:rPr lang="en-US" dirty="0" smtClean="0">
                <a:solidFill>
                  <a:schemeClr val="tx1">
                    <a:lumMod val="75000"/>
                    <a:lumOff val="25000"/>
                  </a:schemeClr>
                </a:solidFill>
              </a:rPr>
              <a:t>insufficient </a:t>
            </a:r>
            <a:r>
              <a:rPr lang="en-US" dirty="0">
                <a:solidFill>
                  <a:schemeClr val="tx1">
                    <a:lumMod val="75000"/>
                    <a:lumOff val="25000"/>
                  </a:schemeClr>
                </a:solidFill>
              </a:rPr>
              <a:t>to render an otherwise proper waiver invalid</a:t>
            </a:r>
            <a:r>
              <a:rPr lang="en-US" dirty="0" smtClean="0">
                <a:solidFill>
                  <a:schemeClr val="tx1">
                    <a:lumMod val="75000"/>
                    <a:lumOff val="25000"/>
                  </a:schemeClr>
                </a:solidFill>
              </a:rPr>
              <a:t>.”  </a:t>
            </a:r>
            <a:r>
              <a:rPr lang="en-US" i="1" dirty="0" smtClean="0">
                <a:solidFill>
                  <a:schemeClr val="tx1">
                    <a:lumMod val="75000"/>
                    <a:lumOff val="25000"/>
                  </a:schemeClr>
                </a:solidFill>
              </a:rPr>
              <a:t>Id</a:t>
            </a:r>
            <a:r>
              <a:rPr lang="en-US" dirty="0" smtClean="0">
                <a:solidFill>
                  <a:schemeClr val="tx1">
                    <a:lumMod val="75000"/>
                    <a:lumOff val="25000"/>
                  </a:schemeClr>
                </a:solidFill>
              </a:rPr>
              <a:t>.</a:t>
            </a:r>
          </a:p>
          <a:p>
            <a:r>
              <a:rPr lang="en-US" dirty="0" smtClean="0">
                <a:solidFill>
                  <a:schemeClr val="tx1">
                    <a:lumMod val="75000"/>
                    <a:lumOff val="25000"/>
                  </a:schemeClr>
                </a:solidFill>
              </a:rPr>
              <a:t>“A suspect's </a:t>
            </a:r>
            <a:r>
              <a:rPr lang="en-US" dirty="0">
                <a:solidFill>
                  <a:schemeClr val="tx1">
                    <a:lumMod val="75000"/>
                    <a:lumOff val="25000"/>
                  </a:schemeClr>
                </a:solidFill>
              </a:rPr>
              <a:t>awareness of all the possible subjects of questioning </a:t>
            </a:r>
            <a:r>
              <a:rPr lang="en-US" dirty="0" smtClean="0">
                <a:solidFill>
                  <a:schemeClr val="tx1">
                    <a:lumMod val="75000"/>
                    <a:lumOff val="25000"/>
                  </a:schemeClr>
                </a:solidFill>
              </a:rPr>
              <a:t>. . . is </a:t>
            </a:r>
            <a:r>
              <a:rPr lang="en-US" dirty="0">
                <a:solidFill>
                  <a:schemeClr val="tx1">
                    <a:lumMod val="75000"/>
                    <a:lumOff val="25000"/>
                  </a:schemeClr>
                </a:solidFill>
              </a:rPr>
              <a:t>not relevant to determining whether the suspect </a:t>
            </a:r>
            <a:r>
              <a:rPr lang="en-US" dirty="0" smtClean="0">
                <a:solidFill>
                  <a:schemeClr val="tx1">
                    <a:lumMod val="75000"/>
                    <a:lumOff val="25000"/>
                  </a:schemeClr>
                </a:solidFill>
              </a:rPr>
              <a:t>[validly] waived </a:t>
            </a:r>
            <a:r>
              <a:rPr lang="en-US" dirty="0">
                <a:solidFill>
                  <a:schemeClr val="tx1">
                    <a:lumMod val="75000"/>
                    <a:lumOff val="25000"/>
                  </a:schemeClr>
                </a:solidFill>
              </a:rPr>
              <a:t>his Fifth Amendment </a:t>
            </a:r>
            <a:r>
              <a:rPr lang="en-US" dirty="0" smtClean="0">
                <a:solidFill>
                  <a:schemeClr val="tx1">
                    <a:lumMod val="75000"/>
                    <a:lumOff val="25000"/>
                  </a:schemeClr>
                </a:solidFill>
              </a:rPr>
              <a:t>privilege.”  </a:t>
            </a:r>
            <a:r>
              <a:rPr lang="en-US" i="1" dirty="0" smtClean="0">
                <a:solidFill>
                  <a:schemeClr val="tx1">
                    <a:lumMod val="75000"/>
                    <a:lumOff val="25000"/>
                  </a:schemeClr>
                </a:solidFill>
              </a:rPr>
              <a:t>Id</a:t>
            </a:r>
            <a:r>
              <a:rPr lang="en-US" dirty="0" smtClean="0">
                <a:solidFill>
                  <a:schemeClr val="tx1">
                    <a:lumMod val="75000"/>
                    <a:lumOff val="25000"/>
                  </a:schemeClr>
                </a:solidFill>
              </a:rPr>
              <a:t>.</a:t>
            </a:r>
            <a:endParaRPr lang="en-US" dirty="0">
              <a:solidFill>
                <a:schemeClr val="tx1">
                  <a:lumMod val="75000"/>
                  <a:lumOff val="25000"/>
                </a:schemeClr>
              </a:solidFill>
            </a:endParaRPr>
          </a:p>
        </p:txBody>
      </p:sp>
    </p:spTree>
    <p:extLst>
      <p:ext uri="{BB962C8B-B14F-4D97-AF65-F5344CB8AC3E}">
        <p14:creationId xmlns:p14="http://schemas.microsoft.com/office/powerpoint/2010/main" val="25950590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Filing the Motion</a:t>
            </a:r>
            <a:endParaRPr lang="en-US" dirty="0"/>
          </a:p>
        </p:txBody>
      </p:sp>
      <p:sp>
        <p:nvSpPr>
          <p:cNvPr id="3" name="Content Placeholder 2"/>
          <p:cNvSpPr>
            <a:spLocks noGrp="1"/>
          </p:cNvSpPr>
          <p:nvPr>
            <p:ph idx="1"/>
          </p:nvPr>
        </p:nvSpPr>
        <p:spPr>
          <a:xfrm>
            <a:off x="457200" y="990600"/>
            <a:ext cx="8229600" cy="4525963"/>
          </a:xfrm>
        </p:spPr>
        <p:txBody>
          <a:bodyPr>
            <a:noAutofit/>
          </a:bodyPr>
          <a:lstStyle/>
          <a:p>
            <a:r>
              <a:rPr lang="en-US" sz="3600" dirty="0" smtClean="0">
                <a:solidFill>
                  <a:schemeClr val="tx1">
                    <a:lumMod val="75000"/>
                    <a:lumOff val="25000"/>
                  </a:schemeClr>
                </a:solidFill>
              </a:rPr>
              <a:t>Keep your motion brief and simple</a:t>
            </a:r>
          </a:p>
          <a:p>
            <a:r>
              <a:rPr lang="en-US" sz="3600" dirty="0" smtClean="0">
                <a:solidFill>
                  <a:schemeClr val="tx1">
                    <a:lumMod val="75000"/>
                    <a:lumOff val="25000"/>
                  </a:schemeClr>
                </a:solidFill>
              </a:rPr>
              <a:t>Allege that the statement was not freely and voluntarily made</a:t>
            </a:r>
          </a:p>
          <a:p>
            <a:r>
              <a:rPr lang="en-US" sz="3600" dirty="0" smtClean="0">
                <a:solidFill>
                  <a:schemeClr val="tx1">
                    <a:lumMod val="75000"/>
                    <a:lumOff val="25000"/>
                  </a:schemeClr>
                </a:solidFill>
              </a:rPr>
              <a:t>Prepare your client</a:t>
            </a:r>
          </a:p>
          <a:p>
            <a:r>
              <a:rPr lang="en-US" sz="3600" dirty="0" smtClean="0">
                <a:solidFill>
                  <a:schemeClr val="tx1">
                    <a:lumMod val="75000"/>
                    <a:lumOff val="25000"/>
                  </a:schemeClr>
                </a:solidFill>
              </a:rPr>
              <a:t>Make sure he understands the purpose of the hearing </a:t>
            </a:r>
            <a:endParaRPr lang="en-US" sz="3600" dirty="0">
              <a:solidFill>
                <a:schemeClr val="tx1">
                  <a:lumMod val="75000"/>
                  <a:lumOff val="25000"/>
                </a:schemeClr>
              </a:solidFill>
            </a:endParaRPr>
          </a:p>
        </p:txBody>
      </p:sp>
    </p:spTree>
    <p:extLst>
      <p:ext uri="{BB962C8B-B14F-4D97-AF65-F5344CB8AC3E}">
        <p14:creationId xmlns:p14="http://schemas.microsoft.com/office/powerpoint/2010/main" val="14572516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Testimony at the Hearing</a:t>
            </a:r>
            <a:endParaRPr lang="en-US" dirty="0"/>
          </a:p>
        </p:txBody>
      </p:sp>
      <p:sp>
        <p:nvSpPr>
          <p:cNvPr id="3" name="Content Placeholder 2"/>
          <p:cNvSpPr>
            <a:spLocks noGrp="1"/>
          </p:cNvSpPr>
          <p:nvPr>
            <p:ph idx="1"/>
          </p:nvPr>
        </p:nvSpPr>
        <p:spPr>
          <a:xfrm>
            <a:off x="457200" y="990600"/>
            <a:ext cx="8229600" cy="4525963"/>
          </a:xfrm>
        </p:spPr>
        <p:txBody>
          <a:bodyPr>
            <a:noAutofit/>
          </a:bodyPr>
          <a:lstStyle/>
          <a:p>
            <a:r>
              <a:rPr lang="en-US" dirty="0" smtClean="0">
                <a:solidFill>
                  <a:schemeClr val="tx1">
                    <a:lumMod val="75000"/>
                    <a:lumOff val="25000"/>
                  </a:schemeClr>
                </a:solidFill>
              </a:rPr>
              <a:t>The prosecutor will have the interrogating officer testify in an effort to establish:</a:t>
            </a:r>
          </a:p>
          <a:p>
            <a:pPr lvl="1"/>
            <a:r>
              <a:rPr lang="en-US" sz="2400" dirty="0" smtClean="0">
                <a:solidFill>
                  <a:schemeClr val="tx1">
                    <a:lumMod val="75000"/>
                    <a:lumOff val="25000"/>
                  </a:schemeClr>
                </a:solidFill>
              </a:rPr>
              <a:t>The </a:t>
            </a:r>
            <a:r>
              <a:rPr lang="en-US" sz="2400" i="1" dirty="0" smtClean="0">
                <a:solidFill>
                  <a:schemeClr val="tx1">
                    <a:lumMod val="75000"/>
                    <a:lumOff val="25000"/>
                  </a:schemeClr>
                </a:solidFill>
              </a:rPr>
              <a:t>Miranda</a:t>
            </a:r>
            <a:r>
              <a:rPr lang="en-US" sz="2400" dirty="0" smtClean="0">
                <a:solidFill>
                  <a:schemeClr val="tx1">
                    <a:lumMod val="75000"/>
                    <a:lumOff val="25000"/>
                  </a:schemeClr>
                </a:solidFill>
              </a:rPr>
              <a:t> </a:t>
            </a:r>
            <a:r>
              <a:rPr lang="en-US" sz="2400" dirty="0">
                <a:solidFill>
                  <a:schemeClr val="tx1">
                    <a:lumMod val="75000"/>
                    <a:lumOff val="25000"/>
                  </a:schemeClr>
                </a:solidFill>
              </a:rPr>
              <a:t>waiver form was signed</a:t>
            </a:r>
          </a:p>
          <a:p>
            <a:pPr lvl="1"/>
            <a:r>
              <a:rPr lang="en-US" sz="2400" dirty="0">
                <a:solidFill>
                  <a:schemeClr val="tx1">
                    <a:lumMod val="75000"/>
                    <a:lumOff val="25000"/>
                  </a:schemeClr>
                </a:solidFill>
              </a:rPr>
              <a:t>No threats or promises were made</a:t>
            </a:r>
          </a:p>
          <a:p>
            <a:pPr lvl="1"/>
            <a:r>
              <a:rPr lang="en-US" sz="2400" dirty="0" smtClean="0">
                <a:solidFill>
                  <a:schemeClr val="tx1">
                    <a:lumMod val="75000"/>
                    <a:lumOff val="25000"/>
                  </a:schemeClr>
                </a:solidFill>
              </a:rPr>
              <a:t>The defendant </a:t>
            </a:r>
            <a:r>
              <a:rPr lang="en-US" sz="2400" dirty="0">
                <a:solidFill>
                  <a:schemeClr val="tx1">
                    <a:lumMod val="75000"/>
                    <a:lumOff val="25000"/>
                  </a:schemeClr>
                </a:solidFill>
              </a:rPr>
              <a:t>freely and voluntarily confessed</a:t>
            </a:r>
          </a:p>
          <a:p>
            <a:pPr lvl="1"/>
            <a:r>
              <a:rPr lang="en-US" sz="2400" dirty="0">
                <a:solidFill>
                  <a:schemeClr val="tx1">
                    <a:lumMod val="75000"/>
                    <a:lumOff val="25000"/>
                  </a:schemeClr>
                </a:solidFill>
              </a:rPr>
              <a:t>Rights were not invoked</a:t>
            </a:r>
          </a:p>
          <a:p>
            <a:pPr lvl="1"/>
            <a:r>
              <a:rPr lang="en-US" sz="2400" dirty="0" smtClean="0">
                <a:solidFill>
                  <a:schemeClr val="tx1">
                    <a:lumMod val="75000"/>
                    <a:lumOff val="25000"/>
                  </a:schemeClr>
                </a:solidFill>
              </a:rPr>
              <a:t>The defendant </a:t>
            </a:r>
            <a:r>
              <a:rPr lang="en-US" sz="2400" dirty="0">
                <a:solidFill>
                  <a:schemeClr val="tx1">
                    <a:lumMod val="75000"/>
                    <a:lumOff val="25000"/>
                  </a:schemeClr>
                </a:solidFill>
              </a:rPr>
              <a:t>was </a:t>
            </a:r>
            <a:r>
              <a:rPr lang="en-US" sz="2400" dirty="0" smtClean="0">
                <a:solidFill>
                  <a:schemeClr val="tx1">
                    <a:lumMod val="75000"/>
                    <a:lumOff val="25000"/>
                  </a:schemeClr>
                </a:solidFill>
              </a:rPr>
              <a:t>not </a:t>
            </a:r>
            <a:r>
              <a:rPr lang="en-US" sz="2400" dirty="0">
                <a:solidFill>
                  <a:schemeClr val="tx1">
                    <a:lumMod val="75000"/>
                    <a:lumOff val="25000"/>
                  </a:schemeClr>
                </a:solidFill>
              </a:rPr>
              <a:t>deprived of food, water or sleep</a:t>
            </a:r>
          </a:p>
          <a:p>
            <a:r>
              <a:rPr lang="en-US" dirty="0" smtClean="0">
                <a:solidFill>
                  <a:schemeClr val="tx1">
                    <a:lumMod val="75000"/>
                    <a:lumOff val="25000"/>
                  </a:schemeClr>
                </a:solidFill>
              </a:rPr>
              <a:t>The defendant will likely need to testify</a:t>
            </a:r>
          </a:p>
          <a:p>
            <a:pPr lvl="1"/>
            <a:r>
              <a:rPr lang="en-US" sz="2400" dirty="0" smtClean="0">
                <a:solidFill>
                  <a:schemeClr val="tx1">
                    <a:lumMod val="75000"/>
                    <a:lumOff val="25000"/>
                  </a:schemeClr>
                </a:solidFill>
              </a:rPr>
              <a:t>The prosecutor may only ask questions relating to the circumstances of the interrogation</a:t>
            </a:r>
          </a:p>
          <a:p>
            <a:pPr lvl="1"/>
            <a:r>
              <a:rPr lang="en-US" sz="2400" dirty="0" smtClean="0">
                <a:solidFill>
                  <a:schemeClr val="tx1">
                    <a:lumMod val="75000"/>
                    <a:lumOff val="25000"/>
                  </a:schemeClr>
                </a:solidFill>
              </a:rPr>
              <a:t>No questions can be asked about  the defendant’s involvement with the allegations underlying the charges against your client</a:t>
            </a:r>
          </a:p>
        </p:txBody>
      </p:sp>
    </p:spTree>
    <p:extLst>
      <p:ext uri="{BB962C8B-B14F-4D97-AF65-F5344CB8AC3E}">
        <p14:creationId xmlns:p14="http://schemas.microsoft.com/office/powerpoint/2010/main" val="4194007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772400" cy="1295400"/>
          </a:xfrm>
        </p:spPr>
        <p:txBody>
          <a:bodyPr>
            <a:normAutofit fontScale="90000"/>
          </a:bodyPr>
          <a:lstStyle/>
          <a:p>
            <a:r>
              <a:rPr lang="en-US" sz="4400" dirty="0" smtClean="0"/>
              <a:t>Statements Obtained as Fruits of a Fourth Amendment Violation</a:t>
            </a:r>
            <a:endParaRPr lang="en-US" sz="4400" dirty="0"/>
          </a:p>
        </p:txBody>
      </p:sp>
      <p:sp>
        <p:nvSpPr>
          <p:cNvPr id="3" name="Content Placeholder 2"/>
          <p:cNvSpPr>
            <a:spLocks noGrp="1"/>
          </p:cNvSpPr>
          <p:nvPr>
            <p:ph idx="1"/>
          </p:nvPr>
        </p:nvSpPr>
        <p:spPr>
          <a:xfrm>
            <a:off x="381000" y="1524000"/>
            <a:ext cx="8229600" cy="5334000"/>
          </a:xfrm>
        </p:spPr>
        <p:txBody>
          <a:bodyPr>
            <a:normAutofit fontScale="85000" lnSpcReduction="20000"/>
          </a:bodyPr>
          <a:lstStyle/>
          <a:p>
            <a:r>
              <a:rPr lang="en-US" sz="3100" dirty="0" smtClean="0">
                <a:solidFill>
                  <a:schemeClr val="tx1">
                    <a:lumMod val="75000"/>
                    <a:lumOff val="25000"/>
                  </a:schemeClr>
                </a:solidFill>
              </a:rPr>
              <a:t>In addition to due process and </a:t>
            </a:r>
            <a:r>
              <a:rPr lang="en-US" sz="3100" i="1" dirty="0" smtClean="0">
                <a:solidFill>
                  <a:schemeClr val="tx1">
                    <a:lumMod val="75000"/>
                    <a:lumOff val="25000"/>
                  </a:schemeClr>
                </a:solidFill>
              </a:rPr>
              <a:t>Miranda</a:t>
            </a:r>
            <a:r>
              <a:rPr lang="en-US" sz="3100" dirty="0" smtClean="0">
                <a:solidFill>
                  <a:schemeClr val="tx1">
                    <a:lumMod val="75000"/>
                    <a:lumOff val="25000"/>
                  </a:schemeClr>
                </a:solidFill>
              </a:rPr>
              <a:t> violations, statements obtained as a result of a Fourth Amendment violation must also be suppressed</a:t>
            </a:r>
            <a:r>
              <a:rPr lang="en-US" sz="3100" dirty="0">
                <a:solidFill>
                  <a:schemeClr val="tx1">
                    <a:lumMod val="75000"/>
                    <a:lumOff val="25000"/>
                  </a:schemeClr>
                </a:solidFill>
              </a:rPr>
              <a:t>. </a:t>
            </a:r>
            <a:r>
              <a:rPr lang="en-US" sz="3100" dirty="0" smtClean="0">
                <a:solidFill>
                  <a:schemeClr val="tx1">
                    <a:lumMod val="75000"/>
                    <a:lumOff val="25000"/>
                  </a:schemeClr>
                </a:solidFill>
              </a:rPr>
              <a:t> </a:t>
            </a:r>
            <a:r>
              <a:rPr lang="en-US" sz="3100" i="1" dirty="0" err="1" smtClean="0">
                <a:solidFill>
                  <a:schemeClr val="tx1">
                    <a:lumMod val="75000"/>
                    <a:lumOff val="25000"/>
                  </a:schemeClr>
                </a:solidFill>
              </a:rPr>
              <a:t>Kaupp</a:t>
            </a:r>
            <a:r>
              <a:rPr lang="en-US" sz="3100" i="1" dirty="0" smtClean="0">
                <a:solidFill>
                  <a:schemeClr val="tx1">
                    <a:lumMod val="75000"/>
                    <a:lumOff val="25000"/>
                  </a:schemeClr>
                </a:solidFill>
              </a:rPr>
              <a:t> </a:t>
            </a:r>
            <a:r>
              <a:rPr lang="en-US" sz="3100" i="1" dirty="0">
                <a:solidFill>
                  <a:schemeClr val="tx1">
                    <a:lumMod val="75000"/>
                    <a:lumOff val="25000"/>
                  </a:schemeClr>
                </a:solidFill>
              </a:rPr>
              <a:t>v Texas</a:t>
            </a:r>
            <a:r>
              <a:rPr lang="en-US" sz="3100" dirty="0">
                <a:solidFill>
                  <a:schemeClr val="tx1">
                    <a:lumMod val="75000"/>
                    <a:lumOff val="25000"/>
                  </a:schemeClr>
                </a:solidFill>
              </a:rPr>
              <a:t>, 538 US </a:t>
            </a:r>
            <a:r>
              <a:rPr lang="en-US" sz="3100" dirty="0" smtClean="0">
                <a:solidFill>
                  <a:schemeClr val="tx1">
                    <a:lumMod val="75000"/>
                    <a:lumOff val="25000"/>
                  </a:schemeClr>
                </a:solidFill>
              </a:rPr>
              <a:t>626 (2003).</a:t>
            </a:r>
          </a:p>
          <a:p>
            <a:r>
              <a:rPr lang="en-US" sz="3100" dirty="0" smtClean="0">
                <a:solidFill>
                  <a:schemeClr val="tx1">
                    <a:lumMod val="75000"/>
                    <a:lumOff val="25000"/>
                  </a:schemeClr>
                </a:solidFill>
              </a:rPr>
              <a:t>Statements obtained pursuant to </a:t>
            </a:r>
            <a:r>
              <a:rPr lang="en-US" sz="3100" dirty="0">
                <a:solidFill>
                  <a:schemeClr val="tx1">
                    <a:lumMod val="75000"/>
                    <a:lumOff val="25000"/>
                  </a:schemeClr>
                </a:solidFill>
              </a:rPr>
              <a:t>u</a:t>
            </a:r>
            <a:r>
              <a:rPr lang="en-US" sz="3100" dirty="0" smtClean="0">
                <a:solidFill>
                  <a:schemeClr val="tx1">
                    <a:lumMod val="75000"/>
                    <a:lumOff val="25000"/>
                  </a:schemeClr>
                </a:solidFill>
              </a:rPr>
              <a:t>nlawful arrests must be suppressed. </a:t>
            </a:r>
            <a:r>
              <a:rPr lang="en-US" sz="3100" i="1" dirty="0">
                <a:solidFill>
                  <a:schemeClr val="tx1">
                    <a:lumMod val="75000"/>
                    <a:lumOff val="25000"/>
                  </a:schemeClr>
                </a:solidFill>
              </a:rPr>
              <a:t>People v Mosley</a:t>
            </a:r>
            <a:r>
              <a:rPr lang="en-US" sz="3100" dirty="0">
                <a:solidFill>
                  <a:schemeClr val="tx1">
                    <a:lumMod val="75000"/>
                    <a:lumOff val="25000"/>
                  </a:schemeClr>
                </a:solidFill>
              </a:rPr>
              <a:t> (Richard), 400 </a:t>
            </a:r>
            <a:r>
              <a:rPr lang="en-US" sz="3100" dirty="0" err="1" smtClean="0">
                <a:solidFill>
                  <a:schemeClr val="tx1">
                    <a:lumMod val="75000"/>
                    <a:lumOff val="25000"/>
                  </a:schemeClr>
                </a:solidFill>
              </a:rPr>
              <a:t>Mich</a:t>
            </a:r>
            <a:r>
              <a:rPr lang="en-US" sz="3100" dirty="0" smtClean="0">
                <a:solidFill>
                  <a:schemeClr val="tx1">
                    <a:lumMod val="75000"/>
                    <a:lumOff val="25000"/>
                  </a:schemeClr>
                </a:solidFill>
              </a:rPr>
              <a:t> 181</a:t>
            </a:r>
            <a:r>
              <a:rPr lang="en-US" sz="3100" dirty="0">
                <a:solidFill>
                  <a:schemeClr val="tx1">
                    <a:lumMod val="75000"/>
                    <a:lumOff val="25000"/>
                  </a:schemeClr>
                </a:solidFill>
              </a:rPr>
              <a:t>, 183 (1977). </a:t>
            </a:r>
            <a:endParaRPr lang="en-US" sz="3100" dirty="0" smtClean="0">
              <a:solidFill>
                <a:schemeClr val="tx1">
                  <a:lumMod val="75000"/>
                  <a:lumOff val="25000"/>
                </a:schemeClr>
              </a:solidFill>
            </a:endParaRPr>
          </a:p>
          <a:p>
            <a:r>
              <a:rPr lang="en-US" sz="3100" dirty="0" smtClean="0">
                <a:solidFill>
                  <a:schemeClr val="tx1">
                    <a:lumMod val="75000"/>
                    <a:lumOff val="25000"/>
                  </a:schemeClr>
                </a:solidFill>
              </a:rPr>
              <a:t>To </a:t>
            </a:r>
            <a:r>
              <a:rPr lang="en-US" sz="3100" dirty="0">
                <a:solidFill>
                  <a:schemeClr val="tx1">
                    <a:lumMod val="75000"/>
                    <a:lumOff val="25000"/>
                  </a:schemeClr>
                </a:solidFill>
              </a:rPr>
              <a:t>determine whether the illegal arrest </a:t>
            </a:r>
            <a:r>
              <a:rPr lang="en-US" sz="3100" dirty="0" smtClean="0">
                <a:solidFill>
                  <a:schemeClr val="tx1">
                    <a:lumMod val="75000"/>
                    <a:lumOff val="25000"/>
                  </a:schemeClr>
                </a:solidFill>
              </a:rPr>
              <a:t>caused the </a:t>
            </a:r>
            <a:r>
              <a:rPr lang="en-US" sz="3100" dirty="0">
                <a:solidFill>
                  <a:schemeClr val="tx1">
                    <a:lumMod val="75000"/>
                    <a:lumOff val="25000"/>
                  </a:schemeClr>
                </a:solidFill>
              </a:rPr>
              <a:t>confession, </a:t>
            </a:r>
            <a:r>
              <a:rPr lang="en-US" sz="3100" dirty="0" smtClean="0">
                <a:solidFill>
                  <a:schemeClr val="tx1">
                    <a:lumMod val="75000"/>
                    <a:lumOff val="25000"/>
                  </a:schemeClr>
                </a:solidFill>
              </a:rPr>
              <a:t>courts should consider the following factors:</a:t>
            </a:r>
          </a:p>
          <a:p>
            <a:pPr lvl="1"/>
            <a:r>
              <a:rPr lang="en-US" sz="2200" dirty="0" smtClean="0">
                <a:solidFill>
                  <a:schemeClr val="tx1">
                    <a:lumMod val="75000"/>
                    <a:lumOff val="25000"/>
                  </a:schemeClr>
                </a:solidFill>
              </a:rPr>
              <a:t>the </a:t>
            </a:r>
            <a:r>
              <a:rPr lang="en-US" sz="2200" dirty="0">
                <a:solidFill>
                  <a:schemeClr val="tx1">
                    <a:lumMod val="75000"/>
                    <a:lumOff val="25000"/>
                  </a:schemeClr>
                </a:solidFill>
              </a:rPr>
              <a:t>time between </a:t>
            </a:r>
            <a:r>
              <a:rPr lang="en-US" sz="2200" dirty="0" smtClean="0">
                <a:solidFill>
                  <a:schemeClr val="tx1">
                    <a:lumMod val="75000"/>
                    <a:lumOff val="25000"/>
                  </a:schemeClr>
                </a:solidFill>
              </a:rPr>
              <a:t>the illegal </a:t>
            </a:r>
            <a:r>
              <a:rPr lang="en-US" sz="2200" dirty="0">
                <a:solidFill>
                  <a:schemeClr val="tx1">
                    <a:lumMod val="75000"/>
                    <a:lumOff val="25000"/>
                  </a:schemeClr>
                </a:solidFill>
              </a:rPr>
              <a:t>arrest and </a:t>
            </a:r>
            <a:r>
              <a:rPr lang="en-US" sz="2200" dirty="0" smtClean="0">
                <a:solidFill>
                  <a:schemeClr val="tx1">
                    <a:lumMod val="75000"/>
                    <a:lumOff val="25000"/>
                  </a:schemeClr>
                </a:solidFill>
              </a:rPr>
              <a:t>confession </a:t>
            </a:r>
          </a:p>
          <a:p>
            <a:pPr lvl="1"/>
            <a:r>
              <a:rPr lang="en-US" sz="2200" dirty="0" smtClean="0">
                <a:solidFill>
                  <a:schemeClr val="tx1">
                    <a:lumMod val="75000"/>
                    <a:lumOff val="25000"/>
                  </a:schemeClr>
                </a:solidFill>
              </a:rPr>
              <a:t>whether </a:t>
            </a:r>
            <a:r>
              <a:rPr lang="en-US" sz="2200" dirty="0">
                <a:solidFill>
                  <a:schemeClr val="tx1">
                    <a:lumMod val="75000"/>
                    <a:lumOff val="25000"/>
                  </a:schemeClr>
                </a:solidFill>
              </a:rPr>
              <a:t>the official </a:t>
            </a:r>
            <a:r>
              <a:rPr lang="en-US" sz="2200" dirty="0" smtClean="0">
                <a:solidFill>
                  <a:schemeClr val="tx1">
                    <a:lumMod val="75000"/>
                    <a:lumOff val="25000"/>
                  </a:schemeClr>
                </a:solidFill>
              </a:rPr>
              <a:t>misconduct was flagrant</a:t>
            </a:r>
          </a:p>
          <a:p>
            <a:pPr lvl="1"/>
            <a:r>
              <a:rPr lang="en-US" sz="2200" dirty="0" smtClean="0">
                <a:solidFill>
                  <a:schemeClr val="tx1">
                    <a:lumMod val="75000"/>
                    <a:lumOff val="25000"/>
                  </a:schemeClr>
                </a:solidFill>
              </a:rPr>
              <a:t>whether </a:t>
            </a:r>
            <a:r>
              <a:rPr lang="en-US" sz="2200" dirty="0">
                <a:solidFill>
                  <a:schemeClr val="tx1">
                    <a:lumMod val="75000"/>
                    <a:lumOff val="25000"/>
                  </a:schemeClr>
                </a:solidFill>
              </a:rPr>
              <a:t>there were intervening circumstances, </a:t>
            </a:r>
            <a:r>
              <a:rPr lang="en-US" sz="2200" dirty="0" smtClean="0">
                <a:solidFill>
                  <a:schemeClr val="tx1">
                    <a:lumMod val="75000"/>
                    <a:lumOff val="25000"/>
                  </a:schemeClr>
                </a:solidFill>
              </a:rPr>
              <a:t>and </a:t>
            </a:r>
          </a:p>
          <a:p>
            <a:pPr lvl="1"/>
            <a:r>
              <a:rPr lang="en-US" sz="2200" dirty="0" smtClean="0">
                <a:solidFill>
                  <a:schemeClr val="tx1">
                    <a:lumMod val="75000"/>
                    <a:lumOff val="25000"/>
                  </a:schemeClr>
                </a:solidFill>
              </a:rPr>
              <a:t>any </a:t>
            </a:r>
            <a:r>
              <a:rPr lang="en-US" sz="2200" dirty="0">
                <a:solidFill>
                  <a:schemeClr val="tx1">
                    <a:lumMod val="75000"/>
                    <a:lumOff val="25000"/>
                  </a:schemeClr>
                </a:solidFill>
              </a:rPr>
              <a:t>events that occurred before the arrest. </a:t>
            </a:r>
            <a:r>
              <a:rPr lang="en-US" sz="2200" i="1" dirty="0">
                <a:solidFill>
                  <a:schemeClr val="tx1">
                    <a:lumMod val="75000"/>
                    <a:lumOff val="25000"/>
                  </a:schemeClr>
                </a:solidFill>
              </a:rPr>
              <a:t>People v Mallory</a:t>
            </a:r>
            <a:r>
              <a:rPr lang="en-US" sz="2200" dirty="0">
                <a:solidFill>
                  <a:schemeClr val="tx1">
                    <a:lumMod val="75000"/>
                    <a:lumOff val="25000"/>
                  </a:schemeClr>
                </a:solidFill>
              </a:rPr>
              <a:t>, </a:t>
            </a:r>
            <a:r>
              <a:rPr lang="en-US" sz="2200" dirty="0" smtClean="0">
                <a:solidFill>
                  <a:schemeClr val="tx1">
                    <a:lumMod val="75000"/>
                    <a:lumOff val="25000"/>
                  </a:schemeClr>
                </a:solidFill>
              </a:rPr>
              <a:t>421 </a:t>
            </a:r>
            <a:r>
              <a:rPr lang="en-US" sz="2200" dirty="0" err="1" smtClean="0">
                <a:solidFill>
                  <a:schemeClr val="tx1">
                    <a:lumMod val="75000"/>
                    <a:lumOff val="25000"/>
                  </a:schemeClr>
                </a:solidFill>
              </a:rPr>
              <a:t>Mich</a:t>
            </a:r>
            <a:r>
              <a:rPr lang="en-US" sz="2200" dirty="0" smtClean="0">
                <a:solidFill>
                  <a:schemeClr val="tx1">
                    <a:lumMod val="75000"/>
                    <a:lumOff val="25000"/>
                  </a:schemeClr>
                </a:solidFill>
              </a:rPr>
              <a:t> </a:t>
            </a:r>
            <a:r>
              <a:rPr lang="en-US" sz="2200" dirty="0">
                <a:solidFill>
                  <a:schemeClr val="tx1">
                    <a:lumMod val="75000"/>
                    <a:lumOff val="25000"/>
                  </a:schemeClr>
                </a:solidFill>
              </a:rPr>
              <a:t>229, 243 </a:t>
            </a:r>
            <a:r>
              <a:rPr lang="en-US" sz="2200" dirty="0" smtClean="0">
                <a:solidFill>
                  <a:schemeClr val="tx1">
                    <a:lumMod val="75000"/>
                    <a:lumOff val="25000"/>
                  </a:schemeClr>
                </a:solidFill>
              </a:rPr>
              <a:t>n.8 </a:t>
            </a:r>
            <a:r>
              <a:rPr lang="en-US" sz="2200" dirty="0">
                <a:solidFill>
                  <a:schemeClr val="tx1">
                    <a:lumMod val="75000"/>
                    <a:lumOff val="25000"/>
                  </a:schemeClr>
                </a:solidFill>
              </a:rPr>
              <a:t>(1984).</a:t>
            </a:r>
          </a:p>
        </p:txBody>
      </p:sp>
    </p:spTree>
    <p:extLst>
      <p:ext uri="{BB962C8B-B14F-4D97-AF65-F5344CB8AC3E}">
        <p14:creationId xmlns:p14="http://schemas.microsoft.com/office/powerpoint/2010/main" val="613916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i="1" dirty="0" err="1"/>
              <a:t>Kaupp</a:t>
            </a:r>
            <a:r>
              <a:rPr lang="en-US" i="1" dirty="0"/>
              <a:t> v </a:t>
            </a:r>
            <a:r>
              <a:rPr lang="en-US" i="1" dirty="0" smtClean="0"/>
              <a:t>Texas</a:t>
            </a:r>
            <a:endParaRPr lang="en-US" i="1" dirty="0"/>
          </a:p>
        </p:txBody>
      </p:sp>
      <p:sp>
        <p:nvSpPr>
          <p:cNvPr id="3" name="Content Placeholder 2"/>
          <p:cNvSpPr>
            <a:spLocks noGrp="1"/>
          </p:cNvSpPr>
          <p:nvPr>
            <p:ph idx="1"/>
          </p:nvPr>
        </p:nvSpPr>
        <p:spPr>
          <a:xfrm>
            <a:off x="457200" y="838200"/>
            <a:ext cx="8229600" cy="4525963"/>
          </a:xfrm>
        </p:spPr>
        <p:txBody>
          <a:bodyPr>
            <a:noAutofit/>
          </a:bodyPr>
          <a:lstStyle/>
          <a:p>
            <a:r>
              <a:rPr lang="en-US" sz="2300" dirty="0" smtClean="0">
                <a:solidFill>
                  <a:schemeClr val="tx1">
                    <a:lumMod val="75000"/>
                    <a:lumOff val="25000"/>
                  </a:schemeClr>
                </a:solidFill>
              </a:rPr>
              <a:t>The defendant, who was 17 years old, was awakened by six police officers at 3:00 a.m. while asleep in his bedroom at his father’s house</a:t>
            </a:r>
            <a:r>
              <a:rPr lang="en-US" sz="2300" dirty="0">
                <a:solidFill>
                  <a:schemeClr val="tx1">
                    <a:lumMod val="75000"/>
                    <a:lumOff val="25000"/>
                  </a:schemeClr>
                </a:solidFill>
              </a:rPr>
              <a:t>. </a:t>
            </a:r>
            <a:r>
              <a:rPr lang="en-US" sz="2300" i="1" dirty="0" err="1">
                <a:solidFill>
                  <a:schemeClr val="tx1">
                    <a:lumMod val="75000"/>
                    <a:lumOff val="25000"/>
                  </a:schemeClr>
                </a:solidFill>
              </a:rPr>
              <a:t>Kaupp</a:t>
            </a:r>
            <a:r>
              <a:rPr lang="en-US" sz="2300" i="1" dirty="0">
                <a:solidFill>
                  <a:schemeClr val="tx1">
                    <a:lumMod val="75000"/>
                    <a:lumOff val="25000"/>
                  </a:schemeClr>
                </a:solidFill>
              </a:rPr>
              <a:t> v Texas</a:t>
            </a:r>
            <a:r>
              <a:rPr lang="en-US" sz="2300" dirty="0">
                <a:solidFill>
                  <a:schemeClr val="tx1">
                    <a:lumMod val="75000"/>
                    <a:lumOff val="25000"/>
                  </a:schemeClr>
                </a:solidFill>
              </a:rPr>
              <a:t>, 538 US 626, </a:t>
            </a:r>
            <a:r>
              <a:rPr lang="en-US" sz="2300" dirty="0" smtClean="0">
                <a:solidFill>
                  <a:schemeClr val="tx1">
                    <a:lumMod val="75000"/>
                    <a:lumOff val="25000"/>
                  </a:schemeClr>
                </a:solidFill>
              </a:rPr>
              <a:t>628 (2003).</a:t>
            </a:r>
          </a:p>
          <a:p>
            <a:r>
              <a:rPr lang="en-US" sz="2300" dirty="0" smtClean="0">
                <a:solidFill>
                  <a:schemeClr val="tx1">
                    <a:lumMod val="75000"/>
                    <a:lumOff val="25000"/>
                  </a:schemeClr>
                </a:solidFill>
              </a:rPr>
              <a:t>After a failed attempt to obtain a warrant for his arrest, the officers went to the house to confront him about his involvement in a homicide they were investigating.  </a:t>
            </a:r>
            <a:r>
              <a:rPr lang="en-US" sz="2300" i="1" dirty="0" smtClean="0">
                <a:solidFill>
                  <a:schemeClr val="tx1">
                    <a:lumMod val="75000"/>
                    <a:lumOff val="25000"/>
                  </a:schemeClr>
                </a:solidFill>
              </a:rPr>
              <a:t>Id</a:t>
            </a:r>
            <a:r>
              <a:rPr lang="en-US" sz="2300" dirty="0" smtClean="0">
                <a:solidFill>
                  <a:schemeClr val="tx1">
                    <a:lumMod val="75000"/>
                    <a:lumOff val="25000"/>
                  </a:schemeClr>
                </a:solidFill>
              </a:rPr>
              <a:t>.</a:t>
            </a:r>
          </a:p>
          <a:p>
            <a:r>
              <a:rPr lang="en-US" sz="2300" dirty="0" smtClean="0">
                <a:solidFill>
                  <a:schemeClr val="tx1">
                    <a:lumMod val="75000"/>
                    <a:lumOff val="25000"/>
                  </a:schemeClr>
                </a:solidFill>
              </a:rPr>
              <a:t>The boy was taken into custody and removed from the house wearing only boxer shorts and a T-shirt, placed in the backseat of a patrol car, driven to the scene of the crime, and interrogated by the officers until he ultimately confessed.  </a:t>
            </a:r>
            <a:r>
              <a:rPr lang="en-US" sz="2300" i="1" dirty="0" smtClean="0">
                <a:solidFill>
                  <a:schemeClr val="tx1">
                    <a:lumMod val="75000"/>
                    <a:lumOff val="25000"/>
                  </a:schemeClr>
                </a:solidFill>
              </a:rPr>
              <a:t>Id</a:t>
            </a:r>
            <a:r>
              <a:rPr lang="en-US" sz="2300" dirty="0" smtClean="0">
                <a:solidFill>
                  <a:schemeClr val="tx1">
                    <a:lumMod val="75000"/>
                    <a:lumOff val="25000"/>
                  </a:schemeClr>
                </a:solidFill>
              </a:rPr>
              <a:t>.</a:t>
            </a:r>
          </a:p>
          <a:p>
            <a:r>
              <a:rPr lang="en-US" sz="2300" dirty="0" smtClean="0">
                <a:solidFill>
                  <a:schemeClr val="tx1">
                    <a:lumMod val="75000"/>
                    <a:lumOff val="25000"/>
                  </a:schemeClr>
                </a:solidFill>
              </a:rPr>
              <a:t>The Court held that because the statement was the fruit of an unlawful arrest, it had to be suppressed. </a:t>
            </a:r>
            <a:r>
              <a:rPr lang="en-US" sz="2300" i="1" dirty="0" smtClean="0">
                <a:solidFill>
                  <a:schemeClr val="tx1">
                    <a:lumMod val="75000"/>
                    <a:lumOff val="25000"/>
                  </a:schemeClr>
                </a:solidFill>
              </a:rPr>
              <a:t>Id</a:t>
            </a:r>
            <a:r>
              <a:rPr lang="en-US" sz="2300" dirty="0" smtClean="0">
                <a:solidFill>
                  <a:schemeClr val="tx1">
                    <a:lumMod val="75000"/>
                    <a:lumOff val="25000"/>
                  </a:schemeClr>
                </a:solidFill>
              </a:rPr>
              <a:t>. at 633.</a:t>
            </a:r>
            <a:endParaRPr lang="en-US" sz="2300" dirty="0">
              <a:solidFill>
                <a:schemeClr val="tx1">
                  <a:lumMod val="75000"/>
                  <a:lumOff val="25000"/>
                </a:schemeClr>
              </a:solidFill>
            </a:endParaRPr>
          </a:p>
        </p:txBody>
      </p:sp>
    </p:spTree>
    <p:extLst>
      <p:ext uri="{BB962C8B-B14F-4D97-AF65-F5344CB8AC3E}">
        <p14:creationId xmlns:p14="http://schemas.microsoft.com/office/powerpoint/2010/main" val="3077650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smtClean="0"/>
              <a:t>Failure to Record </a:t>
            </a:r>
            <a:endParaRPr lang="en-US" dirty="0"/>
          </a:p>
        </p:txBody>
      </p:sp>
      <p:sp>
        <p:nvSpPr>
          <p:cNvPr id="3" name="Content Placeholder 2"/>
          <p:cNvSpPr>
            <a:spLocks noGrp="1"/>
          </p:cNvSpPr>
          <p:nvPr>
            <p:ph idx="1"/>
          </p:nvPr>
        </p:nvSpPr>
        <p:spPr>
          <a:xfrm>
            <a:off x="457200" y="762000"/>
            <a:ext cx="8229600" cy="6096000"/>
          </a:xfrm>
        </p:spPr>
        <p:txBody>
          <a:bodyPr>
            <a:noAutofit/>
          </a:bodyPr>
          <a:lstStyle/>
          <a:p>
            <a:r>
              <a:rPr lang="en-US" sz="3000" dirty="0" smtClean="0">
                <a:solidFill>
                  <a:schemeClr val="tx1">
                    <a:lumMod val="75000"/>
                    <a:lumOff val="25000"/>
                  </a:schemeClr>
                </a:solidFill>
              </a:rPr>
              <a:t>Failure on the part of the police to record an interrogation under MCL 763.8 does not prevent use of the statement in court.  MCL 763.9.</a:t>
            </a:r>
          </a:p>
          <a:p>
            <a:r>
              <a:rPr lang="en-US" sz="3000" dirty="0" smtClean="0">
                <a:solidFill>
                  <a:schemeClr val="tx1">
                    <a:lumMod val="75000"/>
                    <a:lumOff val="25000"/>
                  </a:schemeClr>
                </a:solidFill>
              </a:rPr>
              <a:t>Under such circumstances</a:t>
            </a:r>
            <a:r>
              <a:rPr lang="en-US" sz="3000" dirty="0">
                <a:solidFill>
                  <a:schemeClr val="tx1">
                    <a:lumMod val="75000"/>
                    <a:lumOff val="25000"/>
                  </a:schemeClr>
                </a:solidFill>
              </a:rPr>
              <a:t>, </a:t>
            </a:r>
            <a:r>
              <a:rPr lang="en-US" sz="3000" dirty="0" smtClean="0">
                <a:solidFill>
                  <a:schemeClr val="tx1">
                    <a:lumMod val="75000"/>
                    <a:lumOff val="25000"/>
                  </a:schemeClr>
                </a:solidFill>
              </a:rPr>
              <a:t>“the </a:t>
            </a:r>
            <a:r>
              <a:rPr lang="en-US" sz="3000" dirty="0">
                <a:solidFill>
                  <a:schemeClr val="tx1">
                    <a:lumMod val="75000"/>
                    <a:lumOff val="25000"/>
                  </a:schemeClr>
                </a:solidFill>
              </a:rPr>
              <a:t>jury shall be instructed that it is the law of this state to record statements of an individual in custodial detention who is under interrogation for a major felony and that the jury may consider the absence of a recording in evaluating the evidence relating to the individual’s statement</a:t>
            </a:r>
            <a:r>
              <a:rPr lang="en-US" sz="3000" dirty="0" smtClean="0">
                <a:solidFill>
                  <a:schemeClr val="tx1">
                    <a:lumMod val="75000"/>
                    <a:lumOff val="25000"/>
                  </a:schemeClr>
                </a:solidFill>
              </a:rPr>
              <a:t>.” </a:t>
            </a:r>
            <a:r>
              <a:rPr lang="en-US" sz="3000" i="1" dirty="0" smtClean="0">
                <a:solidFill>
                  <a:schemeClr val="tx1">
                    <a:lumMod val="75000"/>
                    <a:lumOff val="25000"/>
                  </a:schemeClr>
                </a:solidFill>
              </a:rPr>
              <a:t>Id</a:t>
            </a:r>
            <a:r>
              <a:rPr lang="en-US" sz="3000" dirty="0" smtClean="0">
                <a:solidFill>
                  <a:schemeClr val="tx1">
                    <a:lumMod val="75000"/>
                    <a:lumOff val="25000"/>
                  </a:schemeClr>
                </a:solidFill>
              </a:rPr>
              <a:t>. </a:t>
            </a:r>
            <a:endParaRPr lang="en-US" sz="3000" dirty="0">
              <a:solidFill>
                <a:schemeClr val="tx1">
                  <a:lumMod val="75000"/>
                  <a:lumOff val="25000"/>
                </a:schemeClr>
              </a:solidFill>
            </a:endParaRPr>
          </a:p>
        </p:txBody>
      </p:sp>
    </p:spTree>
    <p:extLst>
      <p:ext uri="{BB962C8B-B14F-4D97-AF65-F5344CB8AC3E}">
        <p14:creationId xmlns:p14="http://schemas.microsoft.com/office/powerpoint/2010/main" val="40788050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Suppressing a Statement the Defendant </a:t>
            </a:r>
            <a:r>
              <a:rPr lang="en-US" dirty="0"/>
              <a:t>D</a:t>
            </a:r>
            <a:r>
              <a:rPr lang="en-US" dirty="0" smtClean="0"/>
              <a:t>enies </a:t>
            </a:r>
            <a:r>
              <a:rPr lang="en-US" dirty="0"/>
              <a:t>M</a:t>
            </a:r>
            <a:r>
              <a:rPr lang="en-US" dirty="0" smtClean="0"/>
              <a:t>aking</a:t>
            </a:r>
            <a:endParaRPr lang="en-US" dirty="0"/>
          </a:p>
        </p:txBody>
      </p:sp>
      <p:sp>
        <p:nvSpPr>
          <p:cNvPr id="3" name="Content Placeholder 2"/>
          <p:cNvSpPr>
            <a:spLocks noGrp="1"/>
          </p:cNvSpPr>
          <p:nvPr>
            <p:ph idx="1"/>
          </p:nvPr>
        </p:nvSpPr>
        <p:spPr>
          <a:xfrm>
            <a:off x="457200" y="1600200"/>
            <a:ext cx="8229600" cy="5257800"/>
          </a:xfrm>
        </p:spPr>
        <p:txBody>
          <a:bodyPr>
            <a:normAutofit lnSpcReduction="10000"/>
          </a:bodyPr>
          <a:lstStyle/>
          <a:p>
            <a:r>
              <a:rPr lang="en-US" dirty="0" smtClean="0">
                <a:solidFill>
                  <a:schemeClr val="tx1">
                    <a:lumMod val="75000"/>
                    <a:lumOff val="25000"/>
                  </a:schemeClr>
                </a:solidFill>
              </a:rPr>
              <a:t>Where “a defendant </a:t>
            </a:r>
            <a:r>
              <a:rPr lang="en-US" dirty="0">
                <a:solidFill>
                  <a:schemeClr val="tx1">
                    <a:lumMod val="75000"/>
                    <a:lumOff val="25000"/>
                  </a:schemeClr>
                </a:solidFill>
              </a:rPr>
              <a:t>claims that he involuntarily signed a statement and that the statement was fabricated by police, the trial court must hold a Walker </a:t>
            </a:r>
            <a:r>
              <a:rPr lang="en-US" dirty="0" smtClean="0">
                <a:solidFill>
                  <a:schemeClr val="tx1">
                    <a:lumMod val="75000"/>
                    <a:lumOff val="25000"/>
                  </a:schemeClr>
                </a:solidFill>
              </a:rPr>
              <a:t>hearing </a:t>
            </a:r>
            <a:r>
              <a:rPr lang="en-US" dirty="0">
                <a:solidFill>
                  <a:schemeClr val="tx1">
                    <a:lumMod val="75000"/>
                    <a:lumOff val="25000"/>
                  </a:schemeClr>
                </a:solidFill>
              </a:rPr>
              <a:t>prior to introduction of the statement at trial.  At the hearing the trial court must determine, assuming the defendant made the statement, whether he did so voluntarily</a:t>
            </a:r>
            <a:r>
              <a:rPr lang="en-US" dirty="0" smtClean="0">
                <a:solidFill>
                  <a:schemeClr val="tx1">
                    <a:lumMod val="75000"/>
                    <a:lumOff val="25000"/>
                  </a:schemeClr>
                </a:solidFill>
              </a:rPr>
              <a:t>.”  </a:t>
            </a:r>
            <a:endParaRPr lang="en-US" dirty="0">
              <a:solidFill>
                <a:schemeClr val="tx1">
                  <a:lumMod val="75000"/>
                  <a:lumOff val="25000"/>
                </a:schemeClr>
              </a:solidFill>
            </a:endParaRPr>
          </a:p>
          <a:p>
            <a:r>
              <a:rPr lang="en-US" dirty="0" smtClean="0">
                <a:solidFill>
                  <a:schemeClr val="tx1">
                    <a:lumMod val="75000"/>
                    <a:lumOff val="25000"/>
                  </a:schemeClr>
                </a:solidFill>
              </a:rPr>
              <a:t>“If </a:t>
            </a:r>
            <a:r>
              <a:rPr lang="en-US" dirty="0">
                <a:solidFill>
                  <a:schemeClr val="tx1">
                    <a:lumMod val="75000"/>
                    <a:lumOff val="25000"/>
                  </a:schemeClr>
                </a:solidFill>
              </a:rPr>
              <a:t>it is found that the defendant voluntarily made the statement, the defendant is free to argue to the jury that the police fabricated it</a:t>
            </a:r>
            <a:r>
              <a:rPr lang="en-US" dirty="0" smtClean="0">
                <a:solidFill>
                  <a:schemeClr val="tx1">
                    <a:lumMod val="75000"/>
                    <a:lumOff val="25000"/>
                  </a:schemeClr>
                </a:solidFill>
              </a:rPr>
              <a:t>.”  </a:t>
            </a:r>
          </a:p>
          <a:p>
            <a:r>
              <a:rPr lang="en-US" dirty="0" smtClean="0">
                <a:solidFill>
                  <a:schemeClr val="tx1">
                    <a:lumMod val="75000"/>
                    <a:lumOff val="25000"/>
                  </a:schemeClr>
                </a:solidFill>
              </a:rPr>
              <a:t>“However</a:t>
            </a:r>
            <a:r>
              <a:rPr lang="en-US" dirty="0">
                <a:solidFill>
                  <a:schemeClr val="tx1">
                    <a:lumMod val="75000"/>
                    <a:lumOff val="25000"/>
                  </a:schemeClr>
                </a:solidFill>
              </a:rPr>
              <a:t>, if the trial court at the hearing finds the statement was involuntarily made, the statement is inadmissible, regardless of the defendant's claim that he never actually made </a:t>
            </a:r>
            <a:r>
              <a:rPr lang="en-US" dirty="0" smtClean="0">
                <a:solidFill>
                  <a:schemeClr val="tx1">
                    <a:lumMod val="75000"/>
                    <a:lumOff val="25000"/>
                  </a:schemeClr>
                </a:solidFill>
              </a:rPr>
              <a:t>it.”  </a:t>
            </a:r>
            <a:r>
              <a:rPr lang="en-US" i="1" dirty="0" smtClean="0">
                <a:solidFill>
                  <a:schemeClr val="tx1">
                    <a:lumMod val="75000"/>
                    <a:lumOff val="25000"/>
                  </a:schemeClr>
                </a:solidFill>
              </a:rPr>
              <a:t>People </a:t>
            </a:r>
            <a:r>
              <a:rPr lang="en-US" i="1" dirty="0">
                <a:solidFill>
                  <a:schemeClr val="tx1">
                    <a:lumMod val="75000"/>
                    <a:lumOff val="25000"/>
                  </a:schemeClr>
                </a:solidFill>
              </a:rPr>
              <a:t>v Neal</a:t>
            </a:r>
            <a:r>
              <a:rPr lang="en-US" dirty="0">
                <a:solidFill>
                  <a:schemeClr val="tx1">
                    <a:lumMod val="75000"/>
                    <a:lumOff val="25000"/>
                  </a:schemeClr>
                </a:solidFill>
              </a:rPr>
              <a:t>, 182 </a:t>
            </a:r>
            <a:r>
              <a:rPr lang="en-US" dirty="0" err="1">
                <a:solidFill>
                  <a:schemeClr val="tx1">
                    <a:lumMod val="75000"/>
                    <a:lumOff val="25000"/>
                  </a:schemeClr>
                </a:solidFill>
              </a:rPr>
              <a:t>Mich</a:t>
            </a:r>
            <a:r>
              <a:rPr lang="en-US" dirty="0">
                <a:solidFill>
                  <a:schemeClr val="tx1">
                    <a:lumMod val="75000"/>
                    <a:lumOff val="25000"/>
                  </a:schemeClr>
                </a:solidFill>
              </a:rPr>
              <a:t> App 368, 372; 451 NW2d 639 (1990</a:t>
            </a:r>
            <a:r>
              <a:rPr lang="en-US" dirty="0" smtClean="0">
                <a:solidFill>
                  <a:schemeClr val="tx1">
                    <a:lumMod val="75000"/>
                    <a:lumOff val="25000"/>
                  </a:schemeClr>
                </a:solidFill>
              </a:rPr>
              <a:t>).</a:t>
            </a:r>
            <a:endParaRPr lang="en-US" dirty="0">
              <a:solidFill>
                <a:schemeClr val="tx1">
                  <a:lumMod val="75000"/>
                  <a:lumOff val="25000"/>
                </a:schemeClr>
              </a:solidFill>
            </a:endParaRPr>
          </a:p>
        </p:txBody>
      </p:sp>
    </p:spTree>
    <p:extLst>
      <p:ext uri="{BB962C8B-B14F-4D97-AF65-F5344CB8AC3E}">
        <p14:creationId xmlns:p14="http://schemas.microsoft.com/office/powerpoint/2010/main" val="26271998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Losing the Motion</a:t>
            </a:r>
            <a:endParaRPr lang="en-US" dirty="0"/>
          </a:p>
        </p:txBody>
      </p:sp>
      <p:sp>
        <p:nvSpPr>
          <p:cNvPr id="3" name="Content Placeholder 2"/>
          <p:cNvSpPr>
            <a:spLocks noGrp="1"/>
          </p:cNvSpPr>
          <p:nvPr>
            <p:ph idx="1"/>
          </p:nvPr>
        </p:nvSpPr>
        <p:spPr>
          <a:xfrm>
            <a:off x="457200" y="838200"/>
            <a:ext cx="8229600" cy="6019800"/>
          </a:xfrm>
        </p:spPr>
        <p:txBody>
          <a:bodyPr>
            <a:normAutofit fontScale="85000" lnSpcReduction="20000"/>
          </a:bodyPr>
          <a:lstStyle/>
          <a:p>
            <a:r>
              <a:rPr lang="en-US" sz="2600" dirty="0" smtClean="0">
                <a:solidFill>
                  <a:schemeClr val="tx1">
                    <a:lumMod val="75000"/>
                    <a:lumOff val="25000"/>
                  </a:schemeClr>
                </a:solidFill>
              </a:rPr>
              <a:t>Even if the statement is not suppressed, circumstances surrounding the statement can often be relevant to its credibility at trial:</a:t>
            </a:r>
          </a:p>
          <a:p>
            <a:pPr lvl="2"/>
            <a:r>
              <a:rPr lang="en-US" sz="2600" dirty="0" smtClean="0">
                <a:solidFill>
                  <a:schemeClr val="tx1">
                    <a:lumMod val="75000"/>
                    <a:lumOff val="25000"/>
                  </a:schemeClr>
                </a:solidFill>
              </a:rPr>
              <a:t>“[T]he </a:t>
            </a:r>
            <a:r>
              <a:rPr lang="en-US" sz="2600" dirty="0">
                <a:solidFill>
                  <a:schemeClr val="tx1">
                    <a:lumMod val="75000"/>
                    <a:lumOff val="25000"/>
                  </a:schemeClr>
                </a:solidFill>
              </a:rPr>
              <a:t>physical and psychological environment that yielded the confession can also be of substantial relevance to the ultimate factual issue of the defendant's </a:t>
            </a:r>
            <a:r>
              <a:rPr lang="en-US" sz="2600" dirty="0" smtClean="0">
                <a:solidFill>
                  <a:schemeClr val="tx1">
                    <a:lumMod val="75000"/>
                    <a:lumOff val="25000"/>
                  </a:schemeClr>
                </a:solidFill>
              </a:rPr>
              <a:t>guilt </a:t>
            </a:r>
            <a:r>
              <a:rPr lang="en-US" sz="2600" dirty="0">
                <a:solidFill>
                  <a:schemeClr val="tx1">
                    <a:lumMod val="75000"/>
                    <a:lumOff val="25000"/>
                  </a:schemeClr>
                </a:solidFill>
              </a:rPr>
              <a:t>or innocence. Confessions, even those that have been found to be voluntary, are not conclusive of guilt. And, as with any other part of the prosecutor's case, a confession may be shown to be "insufficiently corroborated or otherwise . . . unworthy of belief." </a:t>
            </a:r>
            <a:r>
              <a:rPr lang="en-US" sz="2600" dirty="0" smtClean="0">
                <a:solidFill>
                  <a:schemeClr val="tx1">
                    <a:lumMod val="75000"/>
                    <a:lumOff val="25000"/>
                  </a:schemeClr>
                </a:solidFill>
              </a:rPr>
              <a:t> . . . [R]</a:t>
            </a:r>
            <a:r>
              <a:rPr lang="en-US" sz="2600" dirty="0" err="1" smtClean="0">
                <a:solidFill>
                  <a:schemeClr val="tx1">
                    <a:lumMod val="75000"/>
                    <a:lumOff val="25000"/>
                  </a:schemeClr>
                </a:solidFill>
              </a:rPr>
              <a:t>egardless</a:t>
            </a:r>
            <a:r>
              <a:rPr lang="en-US" sz="2600" dirty="0" smtClean="0">
                <a:solidFill>
                  <a:schemeClr val="tx1">
                    <a:lumMod val="75000"/>
                    <a:lumOff val="25000"/>
                  </a:schemeClr>
                </a:solidFill>
              </a:rPr>
              <a:t> </a:t>
            </a:r>
            <a:r>
              <a:rPr lang="en-US" sz="2600" dirty="0">
                <a:solidFill>
                  <a:schemeClr val="tx1">
                    <a:lumMod val="75000"/>
                    <a:lumOff val="25000"/>
                  </a:schemeClr>
                </a:solidFill>
              </a:rPr>
              <a:t>of whether the defendant marshaled the same evidence earlier in support of an unsuccessful motion to suppress, and entirely independent of any question of voluntariness, a defendant's case may stand or fall on his ability to convince the jury that the manner in which the confession was obtained casts doubt on its credibility</a:t>
            </a:r>
            <a:r>
              <a:rPr lang="en-US" sz="2600" dirty="0" smtClean="0">
                <a:solidFill>
                  <a:schemeClr val="tx1">
                    <a:lumMod val="75000"/>
                    <a:lumOff val="25000"/>
                  </a:schemeClr>
                </a:solidFill>
              </a:rPr>
              <a:t>.”  </a:t>
            </a:r>
            <a:r>
              <a:rPr lang="en-US" sz="2600" i="1" dirty="0" smtClean="0">
                <a:solidFill>
                  <a:schemeClr val="tx1">
                    <a:lumMod val="75000"/>
                    <a:lumOff val="25000"/>
                  </a:schemeClr>
                </a:solidFill>
              </a:rPr>
              <a:t>Crane </a:t>
            </a:r>
            <a:r>
              <a:rPr lang="en-US" sz="2600" i="1" dirty="0">
                <a:solidFill>
                  <a:schemeClr val="tx1">
                    <a:lumMod val="75000"/>
                    <a:lumOff val="25000"/>
                  </a:schemeClr>
                </a:solidFill>
              </a:rPr>
              <a:t>v </a:t>
            </a:r>
            <a:r>
              <a:rPr lang="en-US" sz="2600" i="1" dirty="0" err="1" smtClean="0">
                <a:solidFill>
                  <a:schemeClr val="tx1">
                    <a:lumMod val="75000"/>
                    <a:lumOff val="25000"/>
                  </a:schemeClr>
                </a:solidFill>
              </a:rPr>
              <a:t>Kentucy</a:t>
            </a:r>
            <a:r>
              <a:rPr lang="en-US" sz="2600" dirty="0">
                <a:solidFill>
                  <a:schemeClr val="tx1">
                    <a:lumMod val="75000"/>
                    <a:lumOff val="25000"/>
                  </a:schemeClr>
                </a:solidFill>
              </a:rPr>
              <a:t>, 476 US 683, </a:t>
            </a:r>
            <a:r>
              <a:rPr lang="en-US" sz="2600" dirty="0" smtClean="0">
                <a:solidFill>
                  <a:schemeClr val="tx1">
                    <a:lumMod val="75000"/>
                    <a:lumOff val="25000"/>
                  </a:schemeClr>
                </a:solidFill>
              </a:rPr>
              <a:t>689 </a:t>
            </a:r>
            <a:r>
              <a:rPr lang="en-US" sz="2600" dirty="0">
                <a:solidFill>
                  <a:schemeClr val="tx1">
                    <a:lumMod val="75000"/>
                    <a:lumOff val="25000"/>
                  </a:schemeClr>
                </a:solidFill>
              </a:rPr>
              <a:t>(1986)</a:t>
            </a:r>
          </a:p>
        </p:txBody>
      </p:sp>
    </p:spTree>
    <p:extLst>
      <p:ext uri="{BB962C8B-B14F-4D97-AF65-F5344CB8AC3E}">
        <p14:creationId xmlns:p14="http://schemas.microsoft.com/office/powerpoint/2010/main" val="30178587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600200"/>
          </a:xfrm>
        </p:spPr>
        <p:txBody>
          <a:bodyPr>
            <a:normAutofit fontScale="90000"/>
          </a:bodyPr>
          <a:lstStyle/>
          <a:p>
            <a:r>
              <a:rPr lang="en-US" dirty="0" smtClean="0"/>
              <a:t>Excluding Inadmissible Statements at Preliminary Exams</a:t>
            </a:r>
            <a:endParaRPr lang="en-US" dirty="0"/>
          </a:p>
        </p:txBody>
      </p:sp>
      <p:sp>
        <p:nvSpPr>
          <p:cNvPr id="3" name="Content Placeholder 2"/>
          <p:cNvSpPr>
            <a:spLocks noGrp="1"/>
          </p:cNvSpPr>
          <p:nvPr>
            <p:ph idx="1"/>
          </p:nvPr>
        </p:nvSpPr>
        <p:spPr>
          <a:xfrm>
            <a:off x="457200" y="2286000"/>
            <a:ext cx="8229600" cy="4572000"/>
          </a:xfrm>
        </p:spPr>
        <p:txBody>
          <a:bodyPr/>
          <a:lstStyle/>
          <a:p>
            <a:r>
              <a:rPr lang="en-US" sz="2800" dirty="0" smtClean="0">
                <a:solidFill>
                  <a:schemeClr val="tx1">
                    <a:lumMod val="75000"/>
                    <a:lumOff val="25000"/>
                  </a:schemeClr>
                </a:solidFill>
              </a:rPr>
              <a:t>MCR 6.110(D) provides that the magistrate at a preliminary examination must exclude inadmissible evidence:</a:t>
            </a:r>
          </a:p>
          <a:p>
            <a:pPr lvl="1"/>
            <a:r>
              <a:rPr lang="en-US" sz="2400" dirty="0" smtClean="0">
                <a:solidFill>
                  <a:schemeClr val="tx1">
                    <a:lumMod val="75000"/>
                    <a:lumOff val="25000"/>
                  </a:schemeClr>
                </a:solidFill>
              </a:rPr>
              <a:t>“If</a:t>
            </a:r>
            <a:r>
              <a:rPr lang="en-US" sz="2400" dirty="0">
                <a:solidFill>
                  <a:schemeClr val="tx1">
                    <a:lumMod val="75000"/>
                    <a:lumOff val="25000"/>
                  </a:schemeClr>
                </a:solidFill>
              </a:rPr>
              <a:t>, during the preliminary examination, the court determines that evidence being offered is excludable, it must, on motion or objection, exclude the evidence</a:t>
            </a:r>
            <a:r>
              <a:rPr lang="en-US" sz="2400" dirty="0" smtClean="0">
                <a:solidFill>
                  <a:schemeClr val="tx1">
                    <a:lumMod val="75000"/>
                    <a:lumOff val="25000"/>
                  </a:schemeClr>
                </a:solidFill>
              </a:rPr>
              <a:t>.”  MCR 6.110(D)(2).</a:t>
            </a:r>
            <a:endParaRPr lang="en-US" sz="2400" dirty="0">
              <a:solidFill>
                <a:schemeClr val="tx1">
                  <a:lumMod val="75000"/>
                  <a:lumOff val="25000"/>
                </a:schemeClr>
              </a:solidFill>
            </a:endParaRPr>
          </a:p>
        </p:txBody>
      </p:sp>
    </p:spTree>
    <p:extLst>
      <p:ext uri="{BB962C8B-B14F-4D97-AF65-F5344CB8AC3E}">
        <p14:creationId xmlns:p14="http://schemas.microsoft.com/office/powerpoint/2010/main" val="3487929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Fifth Amendment</a:t>
            </a:r>
            <a:endParaRPr lang="en-US" dirty="0"/>
          </a:p>
        </p:txBody>
      </p:sp>
      <p:sp>
        <p:nvSpPr>
          <p:cNvPr id="3" name="Content Placeholder 2"/>
          <p:cNvSpPr>
            <a:spLocks noGrp="1"/>
          </p:cNvSpPr>
          <p:nvPr>
            <p:ph idx="1"/>
          </p:nvPr>
        </p:nvSpPr>
        <p:spPr/>
        <p:txBody>
          <a:bodyPr>
            <a:normAutofit/>
          </a:bodyPr>
          <a:lstStyle/>
          <a:p>
            <a:pPr marL="0" indent="0">
              <a:buNone/>
            </a:pPr>
            <a:endParaRPr lang="en-US" dirty="0">
              <a:solidFill>
                <a:schemeClr val="tx1">
                  <a:lumMod val="75000"/>
                  <a:lumOff val="25000"/>
                </a:schemeClr>
              </a:solidFill>
            </a:endParaRPr>
          </a:p>
          <a:p>
            <a:pPr marL="0" indent="0">
              <a:buNone/>
            </a:pPr>
            <a:r>
              <a:rPr lang="en-US" sz="3200" dirty="0" smtClean="0">
                <a:solidFill>
                  <a:schemeClr val="tx1">
                    <a:lumMod val="75000"/>
                    <a:lumOff val="25000"/>
                  </a:schemeClr>
                </a:solidFill>
              </a:rPr>
              <a:t>No person . . . shall be compelled in any criminal case to be a witness against himself.  US Const. Amend. V.</a:t>
            </a:r>
            <a:endParaRPr lang="en-US" sz="3200" dirty="0">
              <a:solidFill>
                <a:schemeClr val="tx1">
                  <a:lumMod val="75000"/>
                  <a:lumOff val="25000"/>
                </a:schemeClr>
              </a:solidFill>
            </a:endParaRPr>
          </a:p>
        </p:txBody>
      </p:sp>
    </p:spTree>
    <p:extLst>
      <p:ext uri="{BB962C8B-B14F-4D97-AF65-F5344CB8AC3E}">
        <p14:creationId xmlns:p14="http://schemas.microsoft.com/office/powerpoint/2010/main" val="3332002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a:bodyPr>
          <a:lstStyle/>
          <a:p>
            <a:r>
              <a:rPr lang="en-US" sz="4400" dirty="0" smtClean="0"/>
              <a:t>Was Your </a:t>
            </a:r>
            <a:r>
              <a:rPr lang="en-US" sz="4400" dirty="0"/>
              <a:t>C</a:t>
            </a:r>
            <a:r>
              <a:rPr lang="en-US" sz="4400" dirty="0" smtClean="0"/>
              <a:t>lient </a:t>
            </a:r>
            <a:r>
              <a:rPr lang="en-US" sz="4400" dirty="0"/>
              <a:t>P</a:t>
            </a:r>
            <a:r>
              <a:rPr lang="en-US" sz="4400" dirty="0" smtClean="0"/>
              <a:t>roperly </a:t>
            </a:r>
            <a:r>
              <a:rPr lang="en-US" sz="4400" dirty="0"/>
              <a:t>A</a:t>
            </a:r>
            <a:r>
              <a:rPr lang="en-US" sz="4400" dirty="0" smtClean="0"/>
              <a:t>dvised of Her </a:t>
            </a:r>
            <a:r>
              <a:rPr lang="en-US" sz="4400" i="1" dirty="0" smtClean="0"/>
              <a:t>Miranda </a:t>
            </a:r>
            <a:r>
              <a:rPr lang="en-US" sz="4400" dirty="0"/>
              <a:t>R</a:t>
            </a:r>
            <a:r>
              <a:rPr lang="en-US" sz="4400" dirty="0" smtClean="0"/>
              <a:t>ights?</a:t>
            </a:r>
            <a:endParaRPr lang="en-US" sz="4400" dirty="0"/>
          </a:p>
        </p:txBody>
      </p:sp>
      <p:sp>
        <p:nvSpPr>
          <p:cNvPr id="3" name="Content Placeholder 2"/>
          <p:cNvSpPr>
            <a:spLocks noGrp="1"/>
          </p:cNvSpPr>
          <p:nvPr>
            <p:ph idx="1"/>
          </p:nvPr>
        </p:nvSpPr>
        <p:spPr>
          <a:xfrm>
            <a:off x="457200" y="1447800"/>
            <a:ext cx="8229600" cy="5745163"/>
          </a:xfrm>
        </p:spPr>
        <p:txBody>
          <a:bodyPr>
            <a:normAutofit/>
          </a:bodyPr>
          <a:lstStyle/>
          <a:p>
            <a:pPr marL="0" indent="0">
              <a:buNone/>
            </a:pPr>
            <a:r>
              <a:rPr lang="en-US" sz="2800" dirty="0" smtClean="0">
                <a:solidFill>
                  <a:schemeClr val="tx1">
                    <a:lumMod val="75000"/>
                    <a:lumOff val="25000"/>
                  </a:schemeClr>
                </a:solidFill>
              </a:rPr>
              <a:t>A suspect must be warned of the following prior to being subjected to custodial interrogation:</a:t>
            </a:r>
          </a:p>
          <a:p>
            <a:r>
              <a:rPr lang="en-US" sz="2800" dirty="0" smtClean="0">
                <a:solidFill>
                  <a:schemeClr val="tx1">
                    <a:lumMod val="75000"/>
                    <a:lumOff val="25000"/>
                  </a:schemeClr>
                </a:solidFill>
              </a:rPr>
              <a:t>She has the right to remain silent</a:t>
            </a:r>
          </a:p>
          <a:p>
            <a:r>
              <a:rPr lang="en-US" sz="2800" dirty="0" smtClean="0">
                <a:solidFill>
                  <a:schemeClr val="tx1">
                    <a:lumMod val="75000"/>
                    <a:lumOff val="25000"/>
                  </a:schemeClr>
                </a:solidFill>
              </a:rPr>
              <a:t>Anything she says can be used against her in a court of law</a:t>
            </a:r>
          </a:p>
          <a:p>
            <a:r>
              <a:rPr lang="en-US" sz="2800" dirty="0" smtClean="0">
                <a:solidFill>
                  <a:schemeClr val="tx1">
                    <a:lumMod val="75000"/>
                    <a:lumOff val="25000"/>
                  </a:schemeClr>
                </a:solidFill>
              </a:rPr>
              <a:t>She has the right to the presence of an attorney prior to and during any questioning and</a:t>
            </a:r>
          </a:p>
          <a:p>
            <a:r>
              <a:rPr lang="en-US" sz="2800" dirty="0" smtClean="0">
                <a:solidFill>
                  <a:schemeClr val="tx1">
                    <a:lumMod val="75000"/>
                    <a:lumOff val="25000"/>
                  </a:schemeClr>
                </a:solidFill>
              </a:rPr>
              <a:t>If she cannot afford an attorney, one will be appointed at no cost to her</a:t>
            </a:r>
            <a:endParaRPr lang="en-US" sz="2800" dirty="0">
              <a:solidFill>
                <a:schemeClr val="tx1">
                  <a:lumMod val="75000"/>
                  <a:lumOff val="25000"/>
                </a:schemeClr>
              </a:solidFill>
            </a:endParaRPr>
          </a:p>
        </p:txBody>
      </p:sp>
    </p:spTree>
    <p:extLst>
      <p:ext uri="{BB962C8B-B14F-4D97-AF65-F5344CB8AC3E}">
        <p14:creationId xmlns:p14="http://schemas.microsoft.com/office/powerpoint/2010/main" val="438729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dirty="0"/>
              <a:t>Missouri v Seibert</a:t>
            </a:r>
          </a:p>
        </p:txBody>
      </p:sp>
      <p:sp>
        <p:nvSpPr>
          <p:cNvPr id="3" name="Content Placeholder 2"/>
          <p:cNvSpPr>
            <a:spLocks noGrp="1"/>
          </p:cNvSpPr>
          <p:nvPr>
            <p:ph idx="1"/>
          </p:nvPr>
        </p:nvSpPr>
        <p:spPr>
          <a:xfrm>
            <a:off x="457200" y="838200"/>
            <a:ext cx="8229600" cy="6019800"/>
          </a:xfrm>
        </p:spPr>
        <p:txBody>
          <a:bodyPr>
            <a:noAutofit/>
          </a:bodyPr>
          <a:lstStyle/>
          <a:p>
            <a:r>
              <a:rPr lang="en-US" sz="2700" dirty="0">
                <a:solidFill>
                  <a:schemeClr val="tx1">
                    <a:lumMod val="75000"/>
                    <a:lumOff val="25000"/>
                  </a:schemeClr>
                </a:solidFill>
              </a:rPr>
              <a:t>In </a:t>
            </a:r>
            <a:r>
              <a:rPr lang="en-US" sz="2700" i="1" dirty="0">
                <a:solidFill>
                  <a:schemeClr val="tx1">
                    <a:lumMod val="75000"/>
                    <a:lumOff val="25000"/>
                  </a:schemeClr>
                </a:solidFill>
              </a:rPr>
              <a:t>Missouri v </a:t>
            </a:r>
            <a:r>
              <a:rPr lang="en-US" sz="2700" i="1" dirty="0" smtClean="0">
                <a:solidFill>
                  <a:schemeClr val="tx1">
                    <a:lumMod val="75000"/>
                    <a:lumOff val="25000"/>
                  </a:schemeClr>
                </a:solidFill>
              </a:rPr>
              <a:t>Seibert</a:t>
            </a:r>
            <a:r>
              <a:rPr lang="en-US" sz="2700" dirty="0" smtClean="0">
                <a:solidFill>
                  <a:schemeClr val="tx1">
                    <a:lumMod val="75000"/>
                    <a:lumOff val="25000"/>
                  </a:schemeClr>
                </a:solidFill>
              </a:rPr>
              <a:t>, the United States Supreme Court addressed the constitutionality of a “question first” policy employed by police.  </a:t>
            </a:r>
            <a:r>
              <a:rPr lang="en-US" sz="2700" i="1" dirty="0" smtClean="0">
                <a:solidFill>
                  <a:schemeClr val="tx1">
                    <a:lumMod val="75000"/>
                    <a:lumOff val="25000"/>
                  </a:schemeClr>
                </a:solidFill>
              </a:rPr>
              <a:t>Missouri </a:t>
            </a:r>
            <a:r>
              <a:rPr lang="en-US" sz="2700" i="1" dirty="0">
                <a:solidFill>
                  <a:schemeClr val="tx1">
                    <a:lumMod val="75000"/>
                    <a:lumOff val="25000"/>
                  </a:schemeClr>
                </a:solidFill>
              </a:rPr>
              <a:t>v Seibert</a:t>
            </a:r>
            <a:r>
              <a:rPr lang="en-US" sz="2700" dirty="0">
                <a:solidFill>
                  <a:schemeClr val="tx1">
                    <a:lumMod val="75000"/>
                    <a:lumOff val="25000"/>
                  </a:schemeClr>
                </a:solidFill>
              </a:rPr>
              <a:t>, 542 US 600, </a:t>
            </a:r>
            <a:r>
              <a:rPr lang="en-US" sz="2700" dirty="0" smtClean="0">
                <a:solidFill>
                  <a:schemeClr val="tx1">
                    <a:lumMod val="75000"/>
                    <a:lumOff val="25000"/>
                  </a:schemeClr>
                </a:solidFill>
              </a:rPr>
              <a:t>604</a:t>
            </a:r>
            <a:r>
              <a:rPr lang="en-US" sz="2700" dirty="0">
                <a:solidFill>
                  <a:schemeClr val="tx1">
                    <a:lumMod val="75000"/>
                    <a:lumOff val="25000"/>
                  </a:schemeClr>
                </a:solidFill>
              </a:rPr>
              <a:t> </a:t>
            </a:r>
            <a:r>
              <a:rPr lang="en-US" sz="2700" dirty="0" smtClean="0">
                <a:solidFill>
                  <a:schemeClr val="tx1">
                    <a:lumMod val="75000"/>
                    <a:lumOff val="25000"/>
                  </a:schemeClr>
                </a:solidFill>
              </a:rPr>
              <a:t>(2004).</a:t>
            </a:r>
          </a:p>
          <a:p>
            <a:r>
              <a:rPr lang="en-US" sz="2700" dirty="0" smtClean="0">
                <a:solidFill>
                  <a:schemeClr val="tx1">
                    <a:lumMod val="75000"/>
                    <a:lumOff val="25000"/>
                  </a:schemeClr>
                </a:solidFill>
              </a:rPr>
              <a:t>The defendant in that case was interrogated for forty minutes before police Mirandized her, obtained her signature on a waiver form, and resumed questioning.  </a:t>
            </a:r>
            <a:r>
              <a:rPr lang="en-US" sz="2700" i="1" dirty="0" smtClean="0">
                <a:solidFill>
                  <a:schemeClr val="tx1">
                    <a:lumMod val="75000"/>
                    <a:lumOff val="25000"/>
                  </a:schemeClr>
                </a:solidFill>
              </a:rPr>
              <a:t>Id</a:t>
            </a:r>
            <a:r>
              <a:rPr lang="en-US" sz="2700" dirty="0" smtClean="0">
                <a:solidFill>
                  <a:schemeClr val="tx1">
                    <a:lumMod val="75000"/>
                    <a:lumOff val="25000"/>
                  </a:schemeClr>
                </a:solidFill>
              </a:rPr>
              <a:t>.</a:t>
            </a:r>
          </a:p>
          <a:p>
            <a:r>
              <a:rPr lang="en-US" sz="2700" dirty="0" smtClean="0">
                <a:solidFill>
                  <a:schemeClr val="tx1">
                    <a:lumMod val="75000"/>
                    <a:lumOff val="25000"/>
                  </a:schemeClr>
                </a:solidFill>
              </a:rPr>
              <a:t>The Court explained that neither of the statements </a:t>
            </a:r>
            <a:r>
              <a:rPr lang="en-US" sz="2700" dirty="0">
                <a:solidFill>
                  <a:schemeClr val="tx1">
                    <a:lumMod val="75000"/>
                    <a:lumOff val="25000"/>
                  </a:schemeClr>
                </a:solidFill>
              </a:rPr>
              <a:t>were admissible, as </a:t>
            </a:r>
            <a:r>
              <a:rPr lang="en-US" sz="2700" dirty="0" smtClean="0">
                <a:solidFill>
                  <a:schemeClr val="tx1">
                    <a:lumMod val="75000"/>
                    <a:lumOff val="25000"/>
                  </a:schemeClr>
                </a:solidFill>
              </a:rPr>
              <a:t>“the </a:t>
            </a:r>
            <a:r>
              <a:rPr lang="en-US" sz="2700" dirty="0">
                <a:solidFill>
                  <a:schemeClr val="tx1">
                    <a:lumMod val="75000"/>
                    <a:lumOff val="25000"/>
                  </a:schemeClr>
                </a:solidFill>
              </a:rPr>
              <a:t>earlier and later statements </a:t>
            </a:r>
            <a:r>
              <a:rPr lang="en-US" sz="2700" dirty="0" smtClean="0">
                <a:solidFill>
                  <a:schemeClr val="tx1">
                    <a:lumMod val="75000"/>
                    <a:lumOff val="25000"/>
                  </a:schemeClr>
                </a:solidFill>
              </a:rPr>
              <a:t>[were] realistically [] </a:t>
            </a:r>
            <a:r>
              <a:rPr lang="en-US" sz="2700" dirty="0">
                <a:solidFill>
                  <a:schemeClr val="tx1">
                    <a:lumMod val="75000"/>
                    <a:lumOff val="25000"/>
                  </a:schemeClr>
                </a:solidFill>
              </a:rPr>
              <a:t>parts of a single, unwarned sequence of questioning</a:t>
            </a:r>
            <a:r>
              <a:rPr lang="en-US" sz="2700" dirty="0" smtClean="0">
                <a:solidFill>
                  <a:schemeClr val="tx1">
                    <a:lumMod val="75000"/>
                    <a:lumOff val="25000"/>
                  </a:schemeClr>
                </a:solidFill>
              </a:rPr>
              <a:t>.” </a:t>
            </a:r>
            <a:r>
              <a:rPr lang="en-US" sz="2700" i="1" dirty="0" smtClean="0">
                <a:solidFill>
                  <a:schemeClr val="tx1">
                    <a:lumMod val="75000"/>
                    <a:lumOff val="25000"/>
                  </a:schemeClr>
                </a:solidFill>
              </a:rPr>
              <a:t>Id</a:t>
            </a:r>
            <a:r>
              <a:rPr lang="en-US" sz="2700" dirty="0" smtClean="0">
                <a:solidFill>
                  <a:schemeClr val="tx1">
                    <a:lumMod val="75000"/>
                    <a:lumOff val="25000"/>
                  </a:schemeClr>
                </a:solidFill>
              </a:rPr>
              <a:t>. at 612 </a:t>
            </a:r>
            <a:r>
              <a:rPr lang="en-US" sz="2700" dirty="0">
                <a:solidFill>
                  <a:schemeClr val="tx1">
                    <a:lumMod val="75000"/>
                    <a:lumOff val="25000"/>
                  </a:schemeClr>
                </a:solidFill>
              </a:rPr>
              <a:t>n </a:t>
            </a:r>
            <a:r>
              <a:rPr lang="en-US" sz="2700" dirty="0" smtClean="0">
                <a:solidFill>
                  <a:schemeClr val="tx1">
                    <a:lumMod val="75000"/>
                    <a:lumOff val="25000"/>
                  </a:schemeClr>
                </a:solidFill>
              </a:rPr>
              <a:t>4.</a:t>
            </a:r>
          </a:p>
        </p:txBody>
      </p:sp>
    </p:spTree>
    <p:extLst>
      <p:ext uri="{BB962C8B-B14F-4D97-AF65-F5344CB8AC3E}">
        <p14:creationId xmlns:p14="http://schemas.microsoft.com/office/powerpoint/2010/main" val="32119598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Does </a:t>
            </a:r>
            <a:r>
              <a:rPr lang="en-US" i="1" dirty="0" smtClean="0"/>
              <a:t>Miranda </a:t>
            </a:r>
            <a:r>
              <a:rPr lang="en-US" dirty="0"/>
              <a:t>A</a:t>
            </a:r>
            <a:r>
              <a:rPr lang="en-US" dirty="0" smtClean="0"/>
              <a:t>pply?</a:t>
            </a:r>
            <a:endParaRPr lang="en-US" dirty="0"/>
          </a:p>
        </p:txBody>
      </p:sp>
      <p:sp>
        <p:nvSpPr>
          <p:cNvPr id="3" name="Content Placeholder 2"/>
          <p:cNvSpPr>
            <a:spLocks noGrp="1"/>
          </p:cNvSpPr>
          <p:nvPr>
            <p:ph idx="1"/>
          </p:nvPr>
        </p:nvSpPr>
        <p:spPr/>
        <p:txBody>
          <a:bodyPr>
            <a:noAutofit/>
          </a:bodyPr>
          <a:lstStyle/>
          <a:p>
            <a:r>
              <a:rPr lang="en-US" sz="3000" i="1" dirty="0" smtClean="0">
                <a:solidFill>
                  <a:schemeClr val="tx1">
                    <a:lumMod val="75000"/>
                    <a:lumOff val="25000"/>
                  </a:schemeClr>
                </a:solidFill>
              </a:rPr>
              <a:t>Miranda</a:t>
            </a:r>
            <a:r>
              <a:rPr lang="en-US" sz="3000" dirty="0" smtClean="0">
                <a:solidFill>
                  <a:schemeClr val="tx1">
                    <a:lumMod val="75000"/>
                    <a:lumOff val="25000"/>
                  </a:schemeClr>
                </a:solidFill>
              </a:rPr>
              <a:t> rights only attach once a person is in custody and is subject to interrogation</a:t>
            </a:r>
          </a:p>
          <a:p>
            <a:r>
              <a:rPr lang="en-US" sz="3000" dirty="0" smtClean="0">
                <a:solidFill>
                  <a:schemeClr val="tx1">
                    <a:lumMod val="75000"/>
                    <a:lumOff val="25000"/>
                  </a:schemeClr>
                </a:solidFill>
              </a:rPr>
              <a:t>Custodial interrogation is defined as “questioning initiated by law enforcement officers after a person has been taken into custody or otherwise deprived of his or her freedom of action in any significant way.” </a:t>
            </a:r>
            <a:r>
              <a:rPr lang="en-US" sz="3000" i="1" dirty="0" smtClean="0">
                <a:solidFill>
                  <a:schemeClr val="tx1">
                    <a:lumMod val="75000"/>
                    <a:lumOff val="25000"/>
                  </a:schemeClr>
                </a:solidFill>
              </a:rPr>
              <a:t>Miranda v Arizona</a:t>
            </a:r>
            <a:r>
              <a:rPr lang="en-US" sz="3000" dirty="0" smtClean="0">
                <a:solidFill>
                  <a:schemeClr val="tx1">
                    <a:lumMod val="75000"/>
                    <a:lumOff val="25000"/>
                  </a:schemeClr>
                </a:solidFill>
              </a:rPr>
              <a:t>, 384 US 436, 444 (1966).</a:t>
            </a:r>
            <a:endParaRPr lang="en-US" sz="3000" dirty="0">
              <a:solidFill>
                <a:schemeClr val="tx1">
                  <a:lumMod val="75000"/>
                  <a:lumOff val="25000"/>
                </a:schemeClr>
              </a:solidFill>
            </a:endParaRPr>
          </a:p>
        </p:txBody>
      </p:sp>
    </p:spTree>
    <p:extLst>
      <p:ext uri="{BB962C8B-B14F-4D97-AF65-F5344CB8AC3E}">
        <p14:creationId xmlns:p14="http://schemas.microsoft.com/office/powerpoint/2010/main" val="2690200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
            <a:ext cx="8229600" cy="1104900"/>
          </a:xfrm>
        </p:spPr>
        <p:txBody>
          <a:bodyPr/>
          <a:lstStyle/>
          <a:p>
            <a:r>
              <a:rPr lang="en-US" i="1" dirty="0" smtClean="0"/>
              <a:t>Miranda</a:t>
            </a:r>
            <a:r>
              <a:rPr lang="en-US" dirty="0" smtClean="0"/>
              <a:t> Custody</a:t>
            </a:r>
            <a:endParaRPr lang="en-US" dirty="0"/>
          </a:p>
        </p:txBody>
      </p:sp>
      <p:sp>
        <p:nvSpPr>
          <p:cNvPr id="3" name="Content Placeholder 2"/>
          <p:cNvSpPr>
            <a:spLocks noGrp="1"/>
          </p:cNvSpPr>
          <p:nvPr>
            <p:ph idx="1"/>
          </p:nvPr>
        </p:nvSpPr>
        <p:spPr>
          <a:xfrm>
            <a:off x="381000" y="1143000"/>
            <a:ext cx="8229600" cy="4525963"/>
          </a:xfrm>
        </p:spPr>
        <p:txBody>
          <a:bodyPr>
            <a:noAutofit/>
          </a:bodyPr>
          <a:lstStyle/>
          <a:p>
            <a:r>
              <a:rPr lang="en-US" dirty="0" smtClean="0">
                <a:solidFill>
                  <a:schemeClr val="tx1">
                    <a:lumMod val="75000"/>
                    <a:lumOff val="25000"/>
                  </a:schemeClr>
                </a:solidFill>
              </a:rPr>
              <a:t>“To determine whether a defendant was in custody at the time of the interrogation, we look at the totality of the circumstances, with the key question being </a:t>
            </a:r>
            <a:r>
              <a:rPr lang="en-US" i="1" dirty="0" smtClean="0">
                <a:solidFill>
                  <a:schemeClr val="tx1">
                    <a:lumMod val="75000"/>
                    <a:lumOff val="25000"/>
                  </a:schemeClr>
                </a:solidFill>
              </a:rPr>
              <a:t>whether the accused reasonably could have believed that he was not free to leave </a:t>
            </a:r>
            <a:r>
              <a:rPr lang="en-US" dirty="0" smtClean="0">
                <a:solidFill>
                  <a:schemeClr val="tx1">
                    <a:lumMod val="75000"/>
                    <a:lumOff val="25000"/>
                  </a:schemeClr>
                </a:solidFill>
              </a:rPr>
              <a:t>. . . </a:t>
            </a:r>
            <a:r>
              <a:rPr lang="en-US" dirty="0">
                <a:solidFill>
                  <a:schemeClr val="tx1">
                    <a:lumMod val="75000"/>
                    <a:lumOff val="25000"/>
                  </a:schemeClr>
                </a:solidFill>
              </a:rPr>
              <a:t>t</a:t>
            </a:r>
            <a:r>
              <a:rPr lang="en-US" dirty="0" smtClean="0">
                <a:solidFill>
                  <a:schemeClr val="tx1">
                    <a:lumMod val="75000"/>
                    <a:lumOff val="25000"/>
                  </a:schemeClr>
                </a:solidFill>
              </a:rPr>
              <a:t>he determination of custody depends on the objective circumstances of the interrogation rather than the subjective views harbored by either the interrogating officers or the person being questioned.” </a:t>
            </a:r>
            <a:r>
              <a:rPr lang="en-US" i="1" dirty="0" smtClean="0">
                <a:solidFill>
                  <a:schemeClr val="tx1">
                    <a:lumMod val="75000"/>
                    <a:lumOff val="25000"/>
                  </a:schemeClr>
                </a:solidFill>
              </a:rPr>
              <a:t>People v Zahn</a:t>
            </a:r>
            <a:r>
              <a:rPr lang="en-US" dirty="0" smtClean="0">
                <a:solidFill>
                  <a:schemeClr val="tx1">
                    <a:lumMod val="75000"/>
                    <a:lumOff val="25000"/>
                  </a:schemeClr>
                </a:solidFill>
              </a:rPr>
              <a:t>, 234 </a:t>
            </a:r>
            <a:r>
              <a:rPr lang="en-US" dirty="0" err="1" smtClean="0">
                <a:solidFill>
                  <a:schemeClr val="tx1">
                    <a:lumMod val="75000"/>
                    <a:lumOff val="25000"/>
                  </a:schemeClr>
                </a:solidFill>
              </a:rPr>
              <a:t>Mich</a:t>
            </a:r>
            <a:r>
              <a:rPr lang="en-US" dirty="0" smtClean="0">
                <a:solidFill>
                  <a:schemeClr val="tx1">
                    <a:lumMod val="75000"/>
                    <a:lumOff val="25000"/>
                  </a:schemeClr>
                </a:solidFill>
              </a:rPr>
              <a:t> App 438, 449 (1999). </a:t>
            </a:r>
          </a:p>
          <a:p>
            <a:r>
              <a:rPr lang="en-US" dirty="0">
                <a:solidFill>
                  <a:schemeClr val="tx1">
                    <a:lumMod val="75000"/>
                    <a:lumOff val="25000"/>
                  </a:schemeClr>
                </a:solidFill>
              </a:rPr>
              <a:t>T</a:t>
            </a:r>
            <a:r>
              <a:rPr lang="en-US" dirty="0" smtClean="0">
                <a:solidFill>
                  <a:schemeClr val="tx1">
                    <a:lumMod val="75000"/>
                    <a:lumOff val="25000"/>
                  </a:schemeClr>
                </a:solidFill>
              </a:rPr>
              <a:t>he </a:t>
            </a:r>
            <a:r>
              <a:rPr lang="en-US" dirty="0">
                <a:solidFill>
                  <a:schemeClr val="tx1">
                    <a:lumMod val="75000"/>
                    <a:lumOff val="25000"/>
                  </a:schemeClr>
                </a:solidFill>
              </a:rPr>
              <a:t>temporary and relatively nonthreatening detention involved in a traffic stop or </a:t>
            </a:r>
            <a:r>
              <a:rPr lang="en-US" i="1" dirty="0">
                <a:solidFill>
                  <a:schemeClr val="tx1">
                    <a:lumMod val="75000"/>
                    <a:lumOff val="25000"/>
                  </a:schemeClr>
                </a:solidFill>
              </a:rPr>
              <a:t>Terry</a:t>
            </a:r>
            <a:r>
              <a:rPr lang="en-US" dirty="0">
                <a:solidFill>
                  <a:schemeClr val="tx1">
                    <a:lumMod val="75000"/>
                    <a:lumOff val="25000"/>
                  </a:schemeClr>
                </a:solidFill>
              </a:rPr>
              <a:t> </a:t>
            </a:r>
            <a:r>
              <a:rPr lang="en-US" dirty="0" smtClean="0">
                <a:solidFill>
                  <a:schemeClr val="tx1">
                    <a:lumMod val="75000"/>
                    <a:lumOff val="25000"/>
                  </a:schemeClr>
                </a:solidFill>
              </a:rPr>
              <a:t>stop does </a:t>
            </a:r>
            <a:r>
              <a:rPr lang="en-US" dirty="0">
                <a:solidFill>
                  <a:schemeClr val="tx1">
                    <a:lumMod val="75000"/>
                    <a:lumOff val="25000"/>
                  </a:schemeClr>
                </a:solidFill>
              </a:rPr>
              <a:t>not constitute </a:t>
            </a:r>
            <a:r>
              <a:rPr lang="en-US" i="1" dirty="0">
                <a:solidFill>
                  <a:schemeClr val="tx1">
                    <a:lumMod val="75000"/>
                    <a:lumOff val="25000"/>
                  </a:schemeClr>
                </a:solidFill>
              </a:rPr>
              <a:t>Miranda</a:t>
            </a:r>
            <a:r>
              <a:rPr lang="en-US" dirty="0">
                <a:solidFill>
                  <a:schemeClr val="tx1">
                    <a:lumMod val="75000"/>
                    <a:lumOff val="25000"/>
                  </a:schemeClr>
                </a:solidFill>
              </a:rPr>
              <a:t> custody. </a:t>
            </a:r>
            <a:r>
              <a:rPr lang="en-US" dirty="0" smtClean="0">
                <a:solidFill>
                  <a:schemeClr val="tx1">
                    <a:lumMod val="75000"/>
                    <a:lumOff val="25000"/>
                  </a:schemeClr>
                </a:solidFill>
              </a:rPr>
              <a:t> </a:t>
            </a:r>
            <a:r>
              <a:rPr lang="en-US" i="1" dirty="0" smtClean="0">
                <a:solidFill>
                  <a:schemeClr val="tx1">
                    <a:lumMod val="75000"/>
                    <a:lumOff val="25000"/>
                  </a:schemeClr>
                </a:solidFill>
              </a:rPr>
              <a:t>Maryland </a:t>
            </a:r>
            <a:r>
              <a:rPr lang="en-US" i="1" dirty="0">
                <a:solidFill>
                  <a:schemeClr val="tx1">
                    <a:lumMod val="75000"/>
                    <a:lumOff val="25000"/>
                  </a:schemeClr>
                </a:solidFill>
              </a:rPr>
              <a:t>v </a:t>
            </a:r>
            <a:r>
              <a:rPr lang="en-US" i="1" dirty="0" err="1">
                <a:solidFill>
                  <a:schemeClr val="tx1">
                    <a:lumMod val="75000"/>
                    <a:lumOff val="25000"/>
                  </a:schemeClr>
                </a:solidFill>
              </a:rPr>
              <a:t>Shatzer</a:t>
            </a:r>
            <a:r>
              <a:rPr lang="en-US" dirty="0">
                <a:solidFill>
                  <a:schemeClr val="tx1">
                    <a:lumMod val="75000"/>
                    <a:lumOff val="25000"/>
                  </a:schemeClr>
                </a:solidFill>
              </a:rPr>
              <a:t>, 559 US 98, </a:t>
            </a:r>
            <a:r>
              <a:rPr lang="en-US" dirty="0" smtClean="0">
                <a:solidFill>
                  <a:schemeClr val="tx1">
                    <a:lumMod val="75000"/>
                    <a:lumOff val="25000"/>
                  </a:schemeClr>
                </a:solidFill>
              </a:rPr>
              <a:t>113 (2010).</a:t>
            </a:r>
            <a:endParaRPr lang="en-US" dirty="0">
              <a:solidFill>
                <a:schemeClr val="tx1">
                  <a:lumMod val="75000"/>
                  <a:lumOff val="25000"/>
                </a:schemeClr>
              </a:solidFill>
            </a:endParaRPr>
          </a:p>
        </p:txBody>
      </p:sp>
    </p:spTree>
    <p:extLst>
      <p:ext uri="{BB962C8B-B14F-4D97-AF65-F5344CB8AC3E}">
        <p14:creationId xmlns:p14="http://schemas.microsoft.com/office/powerpoint/2010/main" val="11727026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600200"/>
          </a:xfrm>
        </p:spPr>
        <p:txBody>
          <a:bodyPr>
            <a:normAutofit fontScale="90000"/>
          </a:bodyPr>
          <a:lstStyle/>
          <a:p>
            <a:r>
              <a:rPr lang="en-US" sz="4000" dirty="0" smtClean="0"/>
              <a:t>Did Your </a:t>
            </a:r>
            <a:r>
              <a:rPr lang="en-US" sz="4000" dirty="0"/>
              <a:t>C</a:t>
            </a:r>
            <a:r>
              <a:rPr lang="en-US" sz="4000" dirty="0" smtClean="0"/>
              <a:t>lient </a:t>
            </a:r>
            <a:r>
              <a:rPr lang="en-US" sz="4000" dirty="0"/>
              <a:t>P</a:t>
            </a:r>
            <a:r>
              <a:rPr lang="en-US" sz="4000" dirty="0" smtClean="0"/>
              <a:t>roperly </a:t>
            </a:r>
            <a:r>
              <a:rPr lang="en-US" sz="4000" dirty="0"/>
              <a:t>I</a:t>
            </a:r>
            <a:r>
              <a:rPr lang="en-US" sz="4000" dirty="0" smtClean="0"/>
              <a:t>nvoke </a:t>
            </a:r>
            <a:r>
              <a:rPr lang="en-US" sz="4000" dirty="0"/>
              <a:t>H</a:t>
            </a:r>
            <a:r>
              <a:rPr lang="en-US" sz="4000" dirty="0" smtClean="0"/>
              <a:t>er </a:t>
            </a:r>
            <a:r>
              <a:rPr lang="en-US" sz="4000" dirty="0"/>
              <a:t>R</a:t>
            </a:r>
            <a:r>
              <a:rPr lang="en-US" sz="4000" dirty="0" smtClean="0"/>
              <a:t>ight to Counsel under </a:t>
            </a:r>
            <a:r>
              <a:rPr lang="en-US" sz="4000" i="1" dirty="0" smtClean="0"/>
              <a:t>Miranda</a:t>
            </a:r>
            <a:r>
              <a:rPr lang="en-US" sz="4000" dirty="0" smtClean="0"/>
              <a:t>?</a:t>
            </a:r>
            <a:endParaRPr lang="en-US" sz="4000" dirty="0"/>
          </a:p>
        </p:txBody>
      </p:sp>
      <p:sp>
        <p:nvSpPr>
          <p:cNvPr id="3" name="Content Placeholder 2"/>
          <p:cNvSpPr>
            <a:spLocks noGrp="1"/>
          </p:cNvSpPr>
          <p:nvPr>
            <p:ph idx="1"/>
          </p:nvPr>
        </p:nvSpPr>
        <p:spPr>
          <a:xfrm>
            <a:off x="457200" y="1524000"/>
            <a:ext cx="8229600" cy="4525963"/>
          </a:xfrm>
        </p:spPr>
        <p:txBody>
          <a:bodyPr>
            <a:noAutofit/>
          </a:bodyPr>
          <a:lstStyle/>
          <a:p>
            <a:r>
              <a:rPr lang="en-US" dirty="0" smtClean="0">
                <a:solidFill>
                  <a:schemeClr val="tx1">
                    <a:lumMod val="75000"/>
                    <a:lumOff val="25000"/>
                  </a:schemeClr>
                </a:solidFill>
              </a:rPr>
              <a:t>Invocation of the right to counsel must be unambiguous:</a:t>
            </a:r>
          </a:p>
          <a:p>
            <a:r>
              <a:rPr lang="en-US" dirty="0" smtClean="0">
                <a:solidFill>
                  <a:schemeClr val="tx1">
                    <a:lumMod val="75000"/>
                    <a:lumOff val="25000"/>
                  </a:schemeClr>
                </a:solidFill>
              </a:rPr>
              <a:t>The suspect “must </a:t>
            </a:r>
            <a:r>
              <a:rPr lang="en-US" dirty="0">
                <a:solidFill>
                  <a:schemeClr val="tx1">
                    <a:lumMod val="75000"/>
                    <a:lumOff val="25000"/>
                  </a:schemeClr>
                </a:solidFill>
              </a:rPr>
              <a:t>articulate his desire to have counsel present sufficiently clearly that a reasonable police officer in the circumstances would understand the statement to be a request for an attorney. If the statement fails to meet the requisite level of clarity, </a:t>
            </a:r>
            <a:r>
              <a:rPr lang="en-US" i="1" dirty="0">
                <a:solidFill>
                  <a:schemeClr val="tx1">
                    <a:lumMod val="75000"/>
                    <a:lumOff val="25000"/>
                  </a:schemeClr>
                </a:solidFill>
              </a:rPr>
              <a:t>Edwards</a:t>
            </a:r>
            <a:r>
              <a:rPr lang="en-US" dirty="0">
                <a:solidFill>
                  <a:schemeClr val="tx1">
                    <a:lumMod val="75000"/>
                    <a:lumOff val="25000"/>
                  </a:schemeClr>
                </a:solidFill>
              </a:rPr>
              <a:t> does not require that the officers stop questioning the suspect</a:t>
            </a:r>
            <a:r>
              <a:rPr lang="en-US" dirty="0" smtClean="0">
                <a:solidFill>
                  <a:schemeClr val="tx1">
                    <a:lumMod val="75000"/>
                    <a:lumOff val="25000"/>
                  </a:schemeClr>
                </a:solidFill>
              </a:rPr>
              <a:t>.”  </a:t>
            </a:r>
            <a:r>
              <a:rPr lang="en-US" i="1" dirty="0" smtClean="0">
                <a:solidFill>
                  <a:schemeClr val="tx1">
                    <a:lumMod val="75000"/>
                    <a:lumOff val="25000"/>
                  </a:schemeClr>
                </a:solidFill>
              </a:rPr>
              <a:t>Davis </a:t>
            </a:r>
            <a:r>
              <a:rPr lang="en-US" i="1" dirty="0">
                <a:solidFill>
                  <a:schemeClr val="tx1">
                    <a:lumMod val="75000"/>
                    <a:lumOff val="25000"/>
                  </a:schemeClr>
                </a:solidFill>
              </a:rPr>
              <a:t>v United States</a:t>
            </a:r>
            <a:r>
              <a:rPr lang="en-US" dirty="0">
                <a:solidFill>
                  <a:schemeClr val="tx1">
                    <a:lumMod val="75000"/>
                    <a:lumOff val="25000"/>
                  </a:schemeClr>
                </a:solidFill>
              </a:rPr>
              <a:t>, 512 US 452, </a:t>
            </a:r>
            <a:r>
              <a:rPr lang="en-US" dirty="0" smtClean="0">
                <a:solidFill>
                  <a:schemeClr val="tx1">
                    <a:lumMod val="75000"/>
                    <a:lumOff val="25000"/>
                  </a:schemeClr>
                </a:solidFill>
              </a:rPr>
              <a:t>459 (</a:t>
            </a:r>
            <a:r>
              <a:rPr lang="en-US" dirty="0">
                <a:solidFill>
                  <a:schemeClr val="tx1">
                    <a:lumMod val="75000"/>
                    <a:lumOff val="25000"/>
                  </a:schemeClr>
                </a:solidFill>
              </a:rPr>
              <a:t>1994</a:t>
            </a:r>
            <a:r>
              <a:rPr lang="en-US" dirty="0" smtClean="0">
                <a:solidFill>
                  <a:schemeClr val="tx1">
                    <a:lumMod val="75000"/>
                    <a:lumOff val="25000"/>
                  </a:schemeClr>
                </a:solidFill>
              </a:rPr>
              <a:t>) (holding “maybe I should talk to a lawyer” was too ambiguous to properly invoke right to </a:t>
            </a:r>
            <a:r>
              <a:rPr lang="en-US" i="1" dirty="0" smtClean="0">
                <a:solidFill>
                  <a:schemeClr val="tx1">
                    <a:lumMod val="75000"/>
                    <a:lumOff val="25000"/>
                  </a:schemeClr>
                </a:solidFill>
              </a:rPr>
              <a:t>Miranda </a:t>
            </a:r>
            <a:r>
              <a:rPr lang="en-US" dirty="0" smtClean="0">
                <a:solidFill>
                  <a:schemeClr val="tx1">
                    <a:lumMod val="75000"/>
                    <a:lumOff val="25000"/>
                  </a:schemeClr>
                </a:solidFill>
              </a:rPr>
              <a:t>counsel).</a:t>
            </a:r>
            <a:endParaRPr lang="en-US" dirty="0">
              <a:solidFill>
                <a:schemeClr val="tx1">
                  <a:lumMod val="75000"/>
                  <a:lumOff val="25000"/>
                </a:schemeClr>
              </a:solidFill>
            </a:endParaRPr>
          </a:p>
        </p:txBody>
      </p:sp>
    </p:spTree>
    <p:extLst>
      <p:ext uri="{BB962C8B-B14F-4D97-AF65-F5344CB8AC3E}">
        <p14:creationId xmlns:p14="http://schemas.microsoft.com/office/powerpoint/2010/main" val="32983640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1942</TotalTime>
  <Words>2935</Words>
  <Application>Microsoft Office PowerPoint</Application>
  <PresentationFormat>On-screen Show (4:3)</PresentationFormat>
  <Paragraphs>168</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Executive</vt:lpstr>
      <vt:lpstr>Walker Hearings</vt:lpstr>
      <vt:lpstr>Major Felony Recordings MCL 763.8</vt:lpstr>
      <vt:lpstr>Failure to Record </vt:lpstr>
      <vt:lpstr>The Fifth Amendment</vt:lpstr>
      <vt:lpstr>Was Your Client Properly Advised of Her Miranda Rights?</vt:lpstr>
      <vt:lpstr>Missouri v Seibert</vt:lpstr>
      <vt:lpstr>When Does Miranda Apply?</vt:lpstr>
      <vt:lpstr>Miranda Custody</vt:lpstr>
      <vt:lpstr>Did Your Client Properly Invoke Her Right to Counsel under Miranda?</vt:lpstr>
      <vt:lpstr>Did Your Client Properly Invoke Her Right to Silence under Miranda?</vt:lpstr>
      <vt:lpstr>Effect of Invoking the Right to Silence</vt:lpstr>
      <vt:lpstr>Effect of Invoking the Right to Counsel</vt:lpstr>
      <vt:lpstr>Reinitiation</vt:lpstr>
      <vt:lpstr>Interrogation</vt:lpstr>
      <vt:lpstr>Rhode Island v Innis</vt:lpstr>
      <vt:lpstr>People v White</vt:lpstr>
      <vt:lpstr>Was the Statement Voluntarily Made?</vt:lpstr>
      <vt:lpstr>Cipriano Factors</vt:lpstr>
      <vt:lpstr>People v DeLisle</vt:lpstr>
      <vt:lpstr>Promises</vt:lpstr>
      <vt:lpstr>Threats</vt:lpstr>
      <vt:lpstr>Did Your Client Knowingly and Voluntarily Waive Her Miranda rights?</vt:lpstr>
      <vt:lpstr>Moran v Burbine</vt:lpstr>
      <vt:lpstr>Did Your Client Understand Her Rights?</vt:lpstr>
      <vt:lpstr>Competency to Waive Miranda</vt:lpstr>
      <vt:lpstr>Filing the Motion</vt:lpstr>
      <vt:lpstr>Testimony at the Hearing</vt:lpstr>
      <vt:lpstr>Statements Obtained as Fruits of a Fourth Amendment Violation</vt:lpstr>
      <vt:lpstr>Kaupp v Texas</vt:lpstr>
      <vt:lpstr>Suppressing a Statement the Defendant Denies Making</vt:lpstr>
      <vt:lpstr>Losing the Motion</vt:lpstr>
      <vt:lpstr>Excluding Inadmissible Statements at Preliminary Exams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dc:creator>
  <cp:lastModifiedBy>Casey</cp:lastModifiedBy>
  <cp:revision>80</cp:revision>
  <cp:lastPrinted>2015-10-08T19:44:39Z</cp:lastPrinted>
  <dcterms:created xsi:type="dcterms:W3CDTF">2015-09-29T14:38:04Z</dcterms:created>
  <dcterms:modified xsi:type="dcterms:W3CDTF">2015-10-08T20:56:03Z</dcterms:modified>
</cp:coreProperties>
</file>