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01" r:id="rId3"/>
    <p:sldMasterId id="2147483703" r:id="rId4"/>
    <p:sldMasterId id="2147483705" r:id="rId5"/>
    <p:sldMasterId id="2147483707" r:id="rId6"/>
    <p:sldMasterId id="2147483709" r:id="rId7"/>
    <p:sldMasterId id="2147483711" r:id="rId8"/>
    <p:sldMasterId id="2147483713" r:id="rId9"/>
    <p:sldMasterId id="2147483715" r:id="rId10"/>
    <p:sldMasterId id="2147483717" r:id="rId11"/>
    <p:sldMasterId id="2147483719" r:id="rId12"/>
    <p:sldMasterId id="2147483721" r:id="rId13"/>
    <p:sldMasterId id="2147483723" r:id="rId14"/>
    <p:sldMasterId id="2147483725" r:id="rId15"/>
    <p:sldMasterId id="2147483727" r:id="rId16"/>
    <p:sldMasterId id="2147483729" r:id="rId17"/>
    <p:sldMasterId id="2147483731" r:id="rId18"/>
    <p:sldMasterId id="2147483735" r:id="rId19"/>
    <p:sldMasterId id="2147483737" r:id="rId20"/>
  </p:sldMasterIdLst>
  <p:notesMasterIdLst>
    <p:notesMasterId r:id="rId74"/>
  </p:notesMasterIdLst>
  <p:handoutMasterIdLst>
    <p:handoutMasterId r:id="rId75"/>
  </p:handoutMasterIdLst>
  <p:sldIdLst>
    <p:sldId id="27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37" r:id="rId30"/>
    <p:sldId id="346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3" r:id="rId41"/>
    <p:sldId id="334" r:id="rId42"/>
    <p:sldId id="335" r:id="rId43"/>
    <p:sldId id="336" r:id="rId44"/>
    <p:sldId id="338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44" r:id="rId55"/>
    <p:sldId id="339" r:id="rId56"/>
    <p:sldId id="285" r:id="rId57"/>
    <p:sldId id="295" r:id="rId58"/>
    <p:sldId id="296" r:id="rId59"/>
    <p:sldId id="297" r:id="rId60"/>
    <p:sldId id="298" r:id="rId61"/>
    <p:sldId id="340" r:id="rId62"/>
    <p:sldId id="347" r:id="rId63"/>
    <p:sldId id="342" r:id="rId64"/>
    <p:sldId id="343" r:id="rId65"/>
    <p:sldId id="300" r:id="rId66"/>
    <p:sldId id="321" r:id="rId67"/>
    <p:sldId id="290" r:id="rId68"/>
    <p:sldId id="292" r:id="rId69"/>
    <p:sldId id="345" r:id="rId70"/>
    <p:sldId id="320" r:id="rId71"/>
    <p:sldId id="341" r:id="rId72"/>
    <p:sldId id="301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F"/>
    <a:srgbClr val="DC9E1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8" autoAdjust="0"/>
    <p:restoredTop sz="94693" autoAdjust="0"/>
  </p:normalViewPr>
  <p:slideViewPr>
    <p:cSldViewPr>
      <p:cViewPr varScale="1">
        <p:scale>
          <a:sx n="93" d="100"/>
          <a:sy n="93" d="100"/>
        </p:scale>
        <p:origin x="51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25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10/15/2015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A5B15-3607-414A-AAC0-2436E3FD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59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297ED-8C98-420B-B254-CC16307DD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423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297ED-8C98-420B-B254-CC16307DD88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10/15/2015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5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4BFD0DD-7777-4DE2-ABFD-0D10A867D630}" type="slidenum"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1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87" y="6248400"/>
            <a:ext cx="457201" cy="457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10/15/2015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2514599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24600"/>
            <a:ext cx="4572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047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63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6241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273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3245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76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365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5705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2361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5381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6554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2921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027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8816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4739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0949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9BF3-C924-48E1-B2F8-C05F084474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2808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2B293-02AC-48E3-AAAB-F60B32ADAB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7881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2B293-02AC-48E3-AAAB-F60B32ADAB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826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04C2E2E-A81B-4535-B21C-C067FE78052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5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9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8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8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6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6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6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1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9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6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5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7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07E6C5-540B-40DB-BB81-A05D486B5F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ac.org/" TargetMode="External"/><Relationship Id="rId2" Type="http://schemas.openxmlformats.org/officeDocument/2006/relationships/hyperlink" Target="http://www.ascldlab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bi.gov/about-us/lab/biometric-analysis/codis/stds_testlab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Lintenmuth.WMV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Lintenmuth.WMV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hyperlink" Target="http://www.mspsttbureau.org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49627"/>
            <a:ext cx="3435246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58505"/>
            <a:ext cx="838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Wayne County Criminal Advocacy Program Seminar</a:t>
            </a:r>
            <a:endParaRPr lang="en-US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srgbClr val="DC9E1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October </a:t>
            </a:r>
            <a:r>
              <a:rPr lang="en-US" sz="1400" dirty="0" smtClean="0">
                <a:solidFill>
                  <a:srgbClr val="DC9E1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23, 2015</a:t>
            </a:r>
            <a:r>
              <a:rPr lang="en-US" sz="1400" dirty="0">
                <a:solidFill>
                  <a:srgbClr val="DC9E1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/>
            </a:r>
            <a:br>
              <a:rPr lang="en-US" sz="1400" dirty="0">
                <a:solidFill>
                  <a:srgbClr val="DC9E1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DC9E1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Coleman A. Young Municipal Center</a:t>
            </a:r>
            <a:r>
              <a:rPr lang="en-US" sz="1400" dirty="0">
                <a:solidFill>
                  <a:srgbClr val="DC9E1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/>
            </a:r>
            <a:br>
              <a:rPr lang="en-US" sz="1400" dirty="0">
                <a:solidFill>
                  <a:srgbClr val="DC9E1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DC9E1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Detroit, MI</a:t>
            </a:r>
            <a:endParaRPr lang="en-US" sz="1400" dirty="0">
              <a:solidFill>
                <a:srgbClr val="DC9E1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5606" y="4871609"/>
            <a:ext cx="222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Capt. Greg Michaud</a:t>
            </a:r>
            <a:endParaRPr lang="en-US" sz="1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rgbClr val="DC9E1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Michigan State Police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rgbClr val="DC9E1F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</a:rPr>
              <a:t>Forensic Science Division</a:t>
            </a:r>
            <a:endParaRPr lang="en-US" sz="1400" dirty="0">
              <a:solidFill>
                <a:srgbClr val="DC9E1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05200" y="304800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FFFFFF"/>
                </a:solidFill>
              </a:rPr>
              <a:t>Metro Detroit </a:t>
            </a:r>
            <a:r>
              <a:rPr lang="en-US" altLang="en-US" sz="2400" dirty="0" smtClean="0">
                <a:solidFill>
                  <a:srgbClr val="FFFFFF"/>
                </a:solidFill>
              </a:rPr>
              <a:t>Forensic Laboratory</a:t>
            </a:r>
          </a:p>
        </p:txBody>
      </p:sp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4953000" y="1354137"/>
            <a:ext cx="48768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latin typeface="Arial" charset="0"/>
              </a:rPr>
              <a:t>Services                                                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                     </a:t>
            </a:r>
            <a:endParaRPr lang="en-US" sz="2000" b="1" u="sng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Firearms &amp;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Toolmarks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Evidence Reception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Crime Scene Investigation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Controlled Substances (Dec. 2015)</a:t>
            </a:r>
            <a:endParaRPr lang="en-US" dirty="0">
              <a:solidFill>
                <a:srgbClr val="2D2DB9">
                  <a:lumMod val="75000"/>
                </a:srgbClr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2295" name="Picture 14" descr="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FSD logo_Fina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6784"/>
            <a:ext cx="4267200" cy="3183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64968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4542"/>
            <a:ext cx="1219200" cy="81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2484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Wayne County Criminal Advocacy Program Seminar</a:t>
            </a:r>
            <a:endParaRPr lang="en-US" sz="1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When should I have an expert look at my lab reports?</a:t>
            </a:r>
            <a:endParaRPr lang="en-US" sz="24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794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Question </a:t>
            </a: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8</a:t>
            </a:r>
            <a:endParaRPr lang="en-US" sz="3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4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162800" cy="1752600"/>
          </a:xfrm>
        </p:spPr>
        <p:txBody>
          <a:bodyPr/>
          <a:lstStyle/>
          <a:p>
            <a:r>
              <a:rPr lang="en-US" dirty="0" smtClean="0"/>
              <a:t>An Overview of the ASCLD/LAB-</a:t>
            </a:r>
            <a:r>
              <a:rPr lang="en-US" i="1" dirty="0" smtClean="0"/>
              <a:t>International </a:t>
            </a:r>
            <a:r>
              <a:rPr lang="en-US" dirty="0" smtClean="0"/>
              <a:t>Accreditation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0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of msp laboratories</a:t>
            </a:r>
            <a:endParaRPr lang="en-US" b="1" i="0" u="none" strike="noStrike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4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accreditation?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 is 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Recognition of compliance with a set of requirements 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 of competence in a specified subject or areas of expertise.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 is awarded to an organization by a recognized accrediting organization</a:t>
            </a:r>
          </a:p>
        </p:txBody>
      </p:sp>
      <p:pic>
        <p:nvPicPr>
          <p:cNvPr id="1028" name="Picture 4" descr="http://d4nl71lnqznpy.cloudfront.net/wp-content/uploads/2012/03/CheckMark_iS-187288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081212" cy="20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8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Lab accreditation is a way to signify technical competence to perform specific types of testing.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 provides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formal recognition to competent labs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our customers and stakeholders a way to identify and select reliable services to meet their needs</a:t>
            </a:r>
          </a:p>
          <a:p>
            <a:pPr marR="0" lvl="0" rtl="0"/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 laboratory also is able to ensure it is performing its work correctly and is meeting the appropriate standards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 smtClean="0">
                <a:solidFill>
                  <a:srgbClr val="FFFFFF"/>
                </a:solidFill>
                <a:cs typeface="Arial" panose="020B0604020202020204" pitchFamily="34" charset="0"/>
              </a:rPr>
              <a:t>why is accreditation important for MSP laboratories?</a:t>
            </a:r>
          </a:p>
        </p:txBody>
      </p:sp>
      <p:pic>
        <p:nvPicPr>
          <p:cNvPr id="2052" name="Picture 4" descr="http://cdn2.hubspot.net/hub/185046/file-29571799-jpg/images/customer_satisfied.jpg?t=144290367903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r="9414"/>
          <a:stretch/>
        </p:blipFill>
        <p:spPr bwMode="auto">
          <a:xfrm>
            <a:off x="4572000" y="1855877"/>
            <a:ext cx="3890212" cy="30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0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 smtClean="0"/>
              <a:t>ASCLD,</a:t>
            </a:r>
            <a:r>
              <a:rPr lang="en-US" b="1" i="0" u="none" strike="noStrike" baseline="0" dirty="0" smtClean="0">
                <a:solidFill>
                  <a:srgbClr val="FFFFFF"/>
                </a:solidFill>
              </a:rPr>
              <a:t> ISO, &amp; ASCLD/LAB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solidFill>
                  <a:schemeClr val="tx2"/>
                </a:solidFill>
              </a:rPr>
              <a:t>ASCLD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ASCLD is an organization similar to a working group for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f</a:t>
            </a:r>
            <a:r>
              <a:rPr lang="en-US" b="0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orensic Lab Directors</a:t>
            </a:r>
          </a:p>
          <a:p>
            <a:pPr marR="0" lvl="0" rtl="0"/>
            <a:r>
              <a:rPr lang="en-US" b="0" i="0" u="none" strike="noStrike" baseline="0" dirty="0" smtClean="0">
                <a:solidFill>
                  <a:schemeClr val="tx2"/>
                </a:solidFill>
              </a:rPr>
              <a:t>ISO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ISO is an organization that sets standards and guidelines</a:t>
            </a:r>
          </a:p>
          <a:p>
            <a:pPr marR="0" lvl="0" rtl="0"/>
            <a:r>
              <a:rPr lang="en-US" b="0" i="0" u="none" strike="noStrike" baseline="0" dirty="0" smtClean="0">
                <a:solidFill>
                  <a:schemeClr val="tx2"/>
                </a:solidFill>
              </a:rPr>
              <a:t>ASCLD/LAB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ASCLD/LAB is the forensic </a:t>
            </a:r>
            <a:r>
              <a:rPr lang="en-US" b="1" i="0" u="sng" strike="noStrike" baseline="0" dirty="0" smtClean="0">
                <a:solidFill>
                  <a:schemeClr val="tx1">
                    <a:lumMod val="95000"/>
                  </a:schemeClr>
                </a:solidFill>
              </a:rPr>
              <a:t>L</a:t>
            </a:r>
            <a:r>
              <a:rPr lang="en-US" b="0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aboratory </a:t>
            </a:r>
            <a:r>
              <a:rPr lang="en-US" b="1" i="0" u="sng" strike="noStrike" baseline="0" dirty="0" smtClean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en-US" b="0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ccreditation </a:t>
            </a:r>
            <a:r>
              <a:rPr lang="en-US" b="1" i="0" u="sng" strike="noStrike" baseline="0" dirty="0" smtClean="0">
                <a:solidFill>
                  <a:schemeClr val="tx1">
                    <a:lumMod val="95000"/>
                  </a:schemeClr>
                </a:solidFill>
              </a:rPr>
              <a:t>B</a:t>
            </a:r>
            <a:r>
              <a:rPr lang="en-US" b="0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oard (</a:t>
            </a:r>
            <a:r>
              <a:rPr lang="en-US" b="1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LAB</a:t>
            </a:r>
            <a:r>
              <a:rPr lang="en-US" b="0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pPr marR="0" lvl="2" rtl="0"/>
            <a:r>
              <a:rPr lang="en-US" b="0" i="0" u="none" strike="noStrike" baseline="0" dirty="0" smtClean="0">
                <a:solidFill>
                  <a:schemeClr val="accent4"/>
                </a:solidFill>
              </a:rPr>
              <a:t>MSP Laboratories are accredited by ASCLD/LAB.</a:t>
            </a:r>
          </a:p>
          <a:p>
            <a:pPr marR="0" lvl="2" rtl="0"/>
            <a:r>
              <a:rPr lang="en-US" b="0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We are part of the ASCLD/LAB-</a:t>
            </a:r>
            <a:r>
              <a:rPr lang="en-US" b="0" i="1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International</a:t>
            </a:r>
            <a:r>
              <a:rPr lang="en-US" b="0" i="0" u="none" strike="noStrike" baseline="0" dirty="0" smtClean="0">
                <a:solidFill>
                  <a:schemeClr val="tx1">
                    <a:lumMod val="95000"/>
                  </a:schemeClr>
                </a:solidFill>
              </a:rPr>
              <a:t> program which simply means we are accredited to the ISO standard for testing laboratories, “ISO/IEC 17025”.</a:t>
            </a:r>
          </a:p>
        </p:txBody>
      </p:sp>
    </p:spTree>
    <p:extLst>
      <p:ext uri="{BB962C8B-B14F-4D97-AF65-F5344CB8AC3E}">
        <p14:creationId xmlns:p14="http://schemas.microsoft.com/office/powerpoint/2010/main" val="378395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 smtClean="0">
                <a:solidFill>
                  <a:srgbClr val="FFFFFF"/>
                </a:solidFill>
              </a:rPr>
              <a:t>iso/iec 17025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dirty="0" smtClean="0"/>
              <a:t>ISO/IEC 17025 lists the </a:t>
            </a:r>
            <a:r>
              <a:rPr lang="en-US" b="0" u="none" strike="noStrike" dirty="0" smtClean="0"/>
              <a:t>general requirements </a:t>
            </a:r>
            <a:r>
              <a:rPr lang="en-US" b="0" i="0" u="none" strike="noStrike" dirty="0" smtClean="0"/>
              <a:t>for the competence of testing and calibration laboratories.</a:t>
            </a:r>
          </a:p>
          <a:p>
            <a:pPr marR="0" lvl="0" rtl="0"/>
            <a:r>
              <a:rPr lang="en-US" b="0" i="0" u="none" strike="noStrike" dirty="0" smtClean="0"/>
              <a:t>Some requirements in ISO/IEC 17025 are: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b="0" u="none" strike="noStrike" dirty="0" smtClean="0">
                <a:solidFill>
                  <a:schemeClr val="accent4"/>
                </a:solidFill>
              </a:rPr>
              <a:t>The laboratory’s policies related to quality shall be defined in a quality manual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4"/>
                </a:solidFill>
              </a:rPr>
              <a:t>A</a:t>
            </a:r>
            <a:r>
              <a:rPr lang="en-US" b="0" u="none" strike="noStrike" dirty="0" smtClean="0">
                <a:solidFill>
                  <a:schemeClr val="accent4"/>
                </a:solidFill>
              </a:rPr>
              <a:t>ll documents shall be reviewed and approved for use prior to issue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b="0" u="none" strike="noStrike" dirty="0" smtClean="0">
                <a:solidFill>
                  <a:schemeClr val="accent4"/>
                </a:solidFill>
              </a:rPr>
              <a:t>The records for each test shall contain sufficient information to enable the test to be repeated</a:t>
            </a:r>
          </a:p>
          <a:p>
            <a:pPr marR="0" lvl="0" rtl="0"/>
            <a:r>
              <a:rPr lang="en-US" b="0" i="0" u="none" strike="noStrike" dirty="0" smtClean="0"/>
              <a:t>These probably sound familiar!</a:t>
            </a:r>
          </a:p>
        </p:txBody>
      </p:sp>
      <p:pic>
        <p:nvPicPr>
          <p:cNvPr id="8194" name="Picture 2" descr="http://static1.squarespace.com/static/55932a81e4b0a456270ffbf7/t/55f0988ce4b0f3eb7034be3a/1441831052981/requirement.gif?format=1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6"/>
          <a:stretch/>
        </p:blipFill>
        <p:spPr bwMode="auto">
          <a:xfrm>
            <a:off x="6368994" y="4495800"/>
            <a:ext cx="1708205" cy="10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4522576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ISO 17025</a:t>
            </a:r>
            <a:endParaRPr lang="en-US" sz="1050" i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4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 smtClean="0">
                <a:solidFill>
                  <a:srgbClr val="FFFFFF"/>
                </a:solidFill>
              </a:rPr>
              <a:t>Supplemental requirements for ascld/lab accreditation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dirty="0"/>
              <a:t>I</a:t>
            </a:r>
            <a:r>
              <a:rPr lang="en-US" b="0" i="0" u="none" strike="noStrike" baseline="0" dirty="0" smtClean="0"/>
              <a:t>n addition to the requirements in ISO/IEC 17025, laboratories accredited by ASCLD/LAB have Supplemental requirements specific to forensic science testing laboratories</a:t>
            </a:r>
          </a:p>
          <a:p>
            <a:pPr lvl="0"/>
            <a:r>
              <a:rPr lang="en-US" dirty="0"/>
              <a:t>Some of the supplemental requirements for forensic labs are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4"/>
                </a:solidFill>
              </a:rPr>
              <a:t>Annual review of testimony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4"/>
                </a:solidFill>
              </a:rPr>
              <a:t>Annual proficiency testing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4"/>
                </a:solidFill>
              </a:rPr>
              <a:t>Technical and administrative review of examination and case records</a:t>
            </a:r>
          </a:p>
          <a:p>
            <a:pPr marL="0" marR="0" lvl="0" indent="0" rtl="0">
              <a:buNone/>
            </a:pPr>
            <a:endParaRPr lang="en-US" b="0" i="0" u="none" strike="noStrike" baseline="0" dirty="0" smtClean="0"/>
          </a:p>
        </p:txBody>
      </p:sp>
      <p:pic>
        <p:nvPicPr>
          <p:cNvPr id="4" name="Picture 2" descr="http://static1.squarespace.com/static/55932a81e4b0a456270ffbf7/t/55f0988ce4b0f3eb7034be3a/1441831052981/requirement.gif?format=1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6"/>
          <a:stretch/>
        </p:blipFill>
        <p:spPr bwMode="auto">
          <a:xfrm>
            <a:off x="4343400" y="4512365"/>
            <a:ext cx="1708205" cy="10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atic1.squarespace.com/static/55932a81e4b0a456270ffbf7/t/55f0988ce4b0f3eb7034be3a/1441831052981/requirement.gif?format=1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6"/>
          <a:stretch/>
        </p:blipFill>
        <p:spPr bwMode="auto">
          <a:xfrm>
            <a:off x="6204005" y="4512364"/>
            <a:ext cx="1708205" cy="10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2574" y="4529202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ISO 17025</a:t>
            </a:r>
            <a:endParaRPr lang="en-US" sz="1050" i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4550797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Supplemental</a:t>
            </a:r>
            <a:endParaRPr lang="en-US" sz="1050" i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 smtClean="0">
                <a:solidFill>
                  <a:srgbClr val="FFFFFF"/>
                </a:solidFill>
              </a:rPr>
              <a:t>and even more requirements… our own!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/>
              <a:t>We also are required to follow requirements that we have implemented ourselves within our Division: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chemeClr val="accent4"/>
                </a:solidFill>
              </a:rPr>
              <a:t>The starting and ending dates of analysis are recorded within Forensic Advantage.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chemeClr val="accent4"/>
                </a:solidFill>
              </a:rPr>
              <a:t>The case record shall contain… the FSD-007….</a:t>
            </a:r>
          </a:p>
          <a:p>
            <a:pPr marR="0" lvl="1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chemeClr val="accent4"/>
                </a:solidFill>
              </a:rPr>
              <a:t>A report must be prepared for any evidence submitted</a:t>
            </a:r>
          </a:p>
          <a:p>
            <a:pPr marR="0" lvl="0" rtl="0"/>
            <a:r>
              <a:rPr lang="en-US" b="0" i="0" u="none" strike="noStrike" baseline="0" dirty="0" smtClean="0"/>
              <a:t>We are assessed on compliance with </a:t>
            </a:r>
            <a:r>
              <a:rPr lang="en-US" b="0" i="0" u="sng" strike="noStrike" baseline="0" dirty="0" smtClean="0"/>
              <a:t>all</a:t>
            </a:r>
            <a:r>
              <a:rPr lang="en-US" b="0" i="0" u="none" strike="noStrike" baseline="0" dirty="0" smtClean="0"/>
              <a:t> the requirements: ISO/IEC 17025, ASCLD/LAB-International Supplemental, and our own.</a:t>
            </a:r>
          </a:p>
        </p:txBody>
      </p:sp>
      <p:pic>
        <p:nvPicPr>
          <p:cNvPr id="9" name="Picture 2" descr="http://static1.squarespace.com/static/55932a81e4b0a456270ffbf7/t/55f0988ce4b0f3eb7034be3a/1441831052981/requirement.gif?format=1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6"/>
          <a:stretch/>
        </p:blipFill>
        <p:spPr bwMode="auto">
          <a:xfrm>
            <a:off x="6368994" y="4495800"/>
            <a:ext cx="1708205" cy="10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tatic1.squarespace.com/static/55932a81e4b0a456270ffbf7/t/55f0988ce4b0f3eb7034be3a/1441831052981/requirement.gif?format=1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6"/>
          <a:stretch/>
        </p:blipFill>
        <p:spPr bwMode="auto">
          <a:xfrm>
            <a:off x="2743200" y="4495799"/>
            <a:ext cx="1708205" cy="10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tatic1.squarespace.com/static/55932a81e4b0a456270ffbf7/t/55f0988ce4b0f3eb7034be3a/1441831052981/requirement.gif?format=15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6"/>
          <a:stretch/>
        </p:blipFill>
        <p:spPr bwMode="auto">
          <a:xfrm>
            <a:off x="4571999" y="4504413"/>
            <a:ext cx="1708205" cy="10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29000" y="4533329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ISO 17025</a:t>
            </a:r>
            <a:endParaRPr lang="en-US" sz="1050" i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4521553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Supplemental</a:t>
            </a:r>
            <a:endParaRPr lang="en-US" sz="1050" i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7999" y="4533329"/>
            <a:ext cx="1219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FSD Procedure</a:t>
            </a:r>
            <a:endParaRPr lang="en-US" sz="1050" i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4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/>
              <a:t>An assessment is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/>
              <a:t>the review of </a:t>
            </a:r>
            <a:r>
              <a:rPr lang="en-US" b="0" i="0" u="none" strike="noStrike" baseline="0" dirty="0" smtClean="0">
                <a:solidFill>
                  <a:schemeClr val="accent1"/>
                </a:solidFill>
              </a:rPr>
              <a:t>conformance, competence, and effectiveness </a:t>
            </a:r>
            <a:r>
              <a:rPr lang="en-US" b="0" i="0" u="none" strike="noStrike" baseline="0" dirty="0" smtClean="0"/>
              <a:t>of a laboratory to meet accreditation standards</a:t>
            </a:r>
          </a:p>
          <a:p>
            <a:pPr marR="0" lvl="0" rtl="0"/>
            <a:r>
              <a:rPr lang="en-US" b="0" i="0" u="none" strike="noStrike" baseline="0" dirty="0" smtClean="0"/>
              <a:t>It is accomplished by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/>
              <a:t>collecting objective evidence of conformance, competence, and effectiveness</a:t>
            </a:r>
          </a:p>
          <a:p>
            <a:pPr marR="0" lvl="0" rtl="0"/>
            <a:r>
              <a:rPr lang="en-US" b="0" i="0" u="none" strike="noStrike" baseline="0" dirty="0" smtClean="0"/>
              <a:t>Assessment is done by assessors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/>
              <a:t>who have been trained by ASCLD/LAB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who </a:t>
            </a:r>
            <a:r>
              <a:rPr lang="en-US" b="0" i="0" u="none" strike="noStrike" baseline="0" dirty="0" smtClean="0"/>
              <a:t>are familiar with the accreditation standards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who </a:t>
            </a:r>
            <a:r>
              <a:rPr lang="en-US" b="0" i="0" u="none" strike="noStrike" baseline="0" dirty="0" smtClean="0"/>
              <a:t>have reviewed the policies and procedures of the Forensic Science Division</a:t>
            </a:r>
          </a:p>
        </p:txBody>
      </p:sp>
      <p:pic>
        <p:nvPicPr>
          <p:cNvPr id="9218" name="Picture 2" descr="https://www.asigovernment.com/files/images/requirementDefiniti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590800" cy="17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4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123" name="Picture 5" descr="Old L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38200"/>
            <a:ext cx="8001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7174" name="Text Box 6"/>
          <p:cNvSpPr txBox="1">
            <a:spLocks noChangeArrowheads="1"/>
          </p:cNvSpPr>
          <p:nvPr/>
        </p:nvSpPr>
        <p:spPr bwMode="auto">
          <a:xfrm>
            <a:off x="-228600" y="26670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3366"/>
                </a:solidFill>
              </a:rPr>
              <a:t>East Lansing Central Laboratory (1932 - MSP Headquarters)</a:t>
            </a:r>
          </a:p>
        </p:txBody>
      </p:sp>
      <p:sp>
        <p:nvSpPr>
          <p:cNvPr id="1287175" name="Text Box 7"/>
          <p:cNvSpPr txBox="1">
            <a:spLocks noChangeArrowheads="1"/>
          </p:cNvSpPr>
          <p:nvPr/>
        </p:nvSpPr>
        <p:spPr bwMode="auto">
          <a:xfrm>
            <a:off x="2743200" y="13716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3366"/>
                </a:solidFill>
              </a:rPr>
              <a:t>Holland Laboratory      (1972)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19400" y="3124200"/>
            <a:ext cx="6553200" cy="2865438"/>
            <a:chOff x="1776" y="1968"/>
            <a:chExt cx="4128" cy="1805"/>
          </a:xfrm>
        </p:grpSpPr>
        <p:sp>
          <p:nvSpPr>
            <p:cNvPr id="5129" name="Text Box 8"/>
            <p:cNvSpPr txBox="1">
              <a:spLocks noChangeArrowheads="1"/>
            </p:cNvSpPr>
            <p:nvPr/>
          </p:nvSpPr>
          <p:spPr bwMode="auto">
            <a:xfrm>
              <a:off x="3984" y="1968"/>
              <a:ext cx="19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3366"/>
                  </a:solidFill>
                </a:rPr>
                <a:t>Plymouth Laboratory (1969)</a:t>
              </a:r>
            </a:p>
          </p:txBody>
        </p:sp>
        <p:sp>
          <p:nvSpPr>
            <p:cNvPr id="5130" name="Text Box 9"/>
            <p:cNvSpPr txBox="1">
              <a:spLocks noChangeArrowheads="1"/>
            </p:cNvSpPr>
            <p:nvPr/>
          </p:nvSpPr>
          <p:spPr bwMode="auto">
            <a:xfrm>
              <a:off x="1776" y="3369"/>
              <a:ext cx="15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3366"/>
                  </a:solidFill>
                </a:rPr>
                <a:t>Warren Laboratory (1969)</a:t>
              </a:r>
            </a:p>
          </p:txBody>
        </p:sp>
      </p:grp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2743200" y="3048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Forensic Science Division – Then &amp; Now</a:t>
            </a:r>
          </a:p>
        </p:txBody>
      </p:sp>
      <p:pic>
        <p:nvPicPr>
          <p:cNvPr id="5128" name="Picture 13" descr="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174" grpId="0"/>
      <p:bldP spid="12871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 smtClean="0">
                <a:solidFill>
                  <a:srgbClr val="FFFFFF"/>
                </a:solidFill>
              </a:rPr>
              <a:t>On-Site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410200" cy="4525963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/>
              <a:t>The on-site assessment of a laboratory allows assessors to interview employees and witness performance of job functions.</a:t>
            </a:r>
          </a:p>
          <a:p>
            <a:pPr marR="0" lvl="0" rtl="0"/>
            <a:r>
              <a:rPr lang="en-US" b="0" i="0" u="none" strike="noStrike" baseline="0" dirty="0" smtClean="0"/>
              <a:t>Interviews and witnessing of casework allow the assessors to collect evidence of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/>
              <a:t>Conformance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/>
              <a:t>Competence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/>
              <a:t>Effectiveness of the laboratory </a:t>
            </a:r>
          </a:p>
          <a:p>
            <a:pPr marR="0" lvl="0" rtl="0"/>
            <a:r>
              <a:rPr lang="en-US" b="0" i="0" u="none" strike="noStrike" baseline="0" dirty="0" smtClean="0"/>
              <a:t>Assessors also review case records to see how the policies and procedures of the laboratory have been applied and adhered to.</a:t>
            </a:r>
          </a:p>
        </p:txBody>
      </p:sp>
      <p:pic>
        <p:nvPicPr>
          <p:cNvPr id="7170" name="Picture 2" descr="http://www.swacc.us/images/contra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399"/>
            <a:ext cx="2456996" cy="16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7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 smtClean="0">
                <a:solidFill>
                  <a:srgbClr val="FFFFFF"/>
                </a:solidFill>
              </a:rPr>
              <a:t>What happens after an assessment?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94533"/>
            <a:ext cx="6019800" cy="3796667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/>
              <a:t>The Assessment team will determine if the laboratory conforms to each accreditation requirement.</a:t>
            </a:r>
          </a:p>
          <a:p>
            <a:pPr marR="0" lvl="0" rtl="0"/>
            <a:r>
              <a:rPr lang="en-US" b="0" i="0" u="none" strike="noStrike" baseline="0" dirty="0" smtClean="0"/>
              <a:t>If a laboratory does not conform to a requirement, it is termed a “nonconformance”.</a:t>
            </a:r>
          </a:p>
          <a:p>
            <a:pPr marR="0" lvl="0" rtl="0"/>
            <a:r>
              <a:rPr lang="en-US" b="0" i="0" u="none" strike="noStrike" baseline="0" dirty="0" smtClean="0"/>
              <a:t>The assessment team will present the assessment conclusions, including any nonconformance, to FSD Management in a Preliminary Assessment Report on the last day of the assessment. </a:t>
            </a:r>
          </a:p>
        </p:txBody>
      </p:sp>
      <p:pic>
        <p:nvPicPr>
          <p:cNvPr id="4098" name="Picture 2" descr="http://p-r-i.org/wp-content/uploads/2012/09/hero_accredit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r="12979"/>
          <a:stretch/>
        </p:blipFill>
        <p:spPr bwMode="auto">
          <a:xfrm>
            <a:off x="6477000" y="4191000"/>
            <a:ext cx="1981200" cy="1398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7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 smtClean="0">
                <a:solidFill>
                  <a:srgbClr val="FFFFFF"/>
                </a:solidFill>
              </a:rPr>
              <a:t>Then…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/>
              <a:t>The preliminary report is reviewed at ASCLD/LAB, and then a Full Assessment Report is issued to the laboratory.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/>
              <a:t>If a nonconformance is identified during the assessment, the laboratory will develop a corrective action plan to resolve the nonconformance.</a:t>
            </a:r>
          </a:p>
          <a:p>
            <a:pPr marR="0" lvl="0" rtl="0"/>
            <a:r>
              <a:rPr lang="en-US" b="0" i="0" u="none" strike="noStrike" baseline="0" dirty="0" smtClean="0"/>
              <a:t>Once all corrective actions have been resolved, the Final Assessment Report is presented to the ASCLD/LAB Board.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/>
              <a:t>The decision to grant accreditation may only be made by the ASCLD/LAB Board, and is made prior to the expiration of current ASCLD/LAB accreditation.</a:t>
            </a:r>
          </a:p>
        </p:txBody>
      </p:sp>
      <p:pic>
        <p:nvPicPr>
          <p:cNvPr id="5122" name="Picture 2" descr="http://www.abclanguages.com/userfiles/top%20photos%201/accredit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r="6436" b="-13222"/>
          <a:stretch/>
        </p:blipFill>
        <p:spPr bwMode="auto">
          <a:xfrm>
            <a:off x="3429000" y="5108127"/>
            <a:ext cx="1847848" cy="78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6955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 smtClean="0">
                <a:solidFill>
                  <a:srgbClr val="FFFFFF"/>
                </a:solidFill>
              </a:rPr>
              <a:t>The accreditation cycle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/>
              <a:t>ASCLD/LAB accreditation is granted for a period of four years.</a:t>
            </a:r>
          </a:p>
          <a:p>
            <a:pPr marR="0" lvl="0" rtl="0"/>
            <a:r>
              <a:rPr lang="en-US" b="0" i="0" u="none" strike="noStrike" baseline="0" dirty="0" smtClean="0"/>
              <a:t>Prior to 2015, accreditation was granted for a period of five years.</a:t>
            </a:r>
          </a:p>
          <a:p>
            <a:pPr marR="0" lvl="0" rtl="0"/>
            <a:r>
              <a:rPr lang="en-US" dirty="0" smtClean="0"/>
              <a:t>Periodic surveillance visits are conducted to monitor ongoing conformance with accreditation requirements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/>
              <a:t>The surveillance visits may be scheduled every</a:t>
            </a:r>
            <a:r>
              <a:rPr lang="en-US" b="0" i="0" u="none" strike="noStrike" dirty="0" smtClean="0"/>
              <a:t> 12  to 24 months of the accreditation cycle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aseline="0" dirty="0" smtClean="0"/>
              <a:t>The</a:t>
            </a:r>
            <a:r>
              <a:rPr lang="en-US" dirty="0" smtClean="0"/>
              <a:t> schedule and frequency of surveillance visits is determined by ASCLD/LAB</a:t>
            </a:r>
            <a:endParaRPr lang="en-US" b="0" i="0" u="none" strike="noStrike" baseline="0" dirty="0" smtClean="0"/>
          </a:p>
        </p:txBody>
      </p:sp>
      <p:pic>
        <p:nvPicPr>
          <p:cNvPr id="6146" name="Picture 2" descr="http://www.lccollege.org/wp-content/uploads/2014/04/calenda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8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 smtClean="0">
                <a:solidFill>
                  <a:srgbClr val="FFFFFF"/>
                </a:solidFill>
              </a:rPr>
              <a:t>References and more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0" i="0" u="none" strike="noStrike" baseline="0" dirty="0" smtClean="0"/>
              <a:t>ISO/IEC 17025 and ASCLD/LAB Supplemental requirements are found on the FSD document site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b="0" i="0" u="none" strike="noStrike" baseline="0" dirty="0" smtClean="0"/>
              <a:t>MSP-FSD Requirements are found in our quality, Lab operations, and Discipline manuals.</a:t>
            </a:r>
          </a:p>
          <a:p>
            <a:pPr marR="0" lvl="0" rtl="0"/>
            <a:r>
              <a:rPr lang="en-US" b="0" i="0" u="sng" strike="noStrike" baseline="0" dirty="0" smtClean="0">
                <a:solidFill>
                  <a:srgbClr val="0000FF"/>
                </a:solidFill>
                <a:hlinkClick r:id="rId2"/>
              </a:rPr>
              <a:t>www.ascldlab.org</a:t>
            </a:r>
          </a:p>
          <a:p>
            <a:pPr marR="0" lvl="0" rtl="0"/>
            <a:r>
              <a:rPr lang="en-US" b="0" i="0" u="sng" strike="noStrike" baseline="0" dirty="0" smtClean="0">
                <a:solidFill>
                  <a:srgbClr val="0000FF"/>
                </a:solidFill>
                <a:hlinkClick r:id="rId3"/>
              </a:rPr>
              <a:t>www.ilac.org</a:t>
            </a:r>
          </a:p>
          <a:p>
            <a:pPr marR="0" lvl="0" rtl="0"/>
            <a:r>
              <a:rPr lang="en-US" b="0" i="0" u="sng" strike="noStrike" baseline="0" dirty="0" smtClean="0">
                <a:solidFill>
                  <a:srgbClr val="0000FF"/>
                </a:solidFill>
                <a:hlinkClick r:id="rId4"/>
              </a:rPr>
              <a:t>https://www.fbi.gov/about-us/lab/biometric-analysis/codis/stds_testlabs</a:t>
            </a:r>
            <a:endParaRPr lang="en-US" b="0" i="0" u="none" strike="noStrike" baseline="0" dirty="0" smtClean="0">
              <a:solidFill>
                <a:srgbClr val="0000FF"/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38235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49627"/>
            <a:ext cx="3435246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514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Closure of Detroit Crime Laboratory</a:t>
            </a:r>
            <a:endParaRPr lang="en-US" sz="2000" dirty="0">
              <a:solidFill>
                <a:srgbClr val="DC9E1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  Case Statistics by Discipline                          </a:t>
            </a:r>
            <a:r>
              <a:rPr lang="en-US" altLang="en-US" sz="2000" smtClean="0">
                <a:solidFill>
                  <a:srgbClr val="FFFFFF"/>
                </a:solidFill>
              </a:rPr>
              <a:t>Calendar Year End 2000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59977" y="1314098"/>
            <a:ext cx="2711823" cy="3730788"/>
            <a:chOff x="48" y="998"/>
            <a:chExt cx="1968" cy="17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07660" name="Text Box 12"/>
            <p:cNvSpPr txBox="1">
              <a:spLocks noChangeArrowheads="1"/>
            </p:cNvSpPr>
            <p:nvPr/>
          </p:nvSpPr>
          <p:spPr bwMode="auto">
            <a:xfrm>
              <a:off x="48" y="1239"/>
              <a:ext cx="1968" cy="1533"/>
            </a:xfrm>
            <a:prstGeom prst="rect">
              <a:avLst/>
            </a:prstGeom>
            <a:solidFill>
              <a:schemeClr val="tx1">
                <a:alpha val="89999"/>
              </a:schemeClr>
            </a:solidFill>
            <a:ln w="57150" cmpd="thickThin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Controlled Substances = 29,095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Latent Prints = 11,664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Firearms &amp; Toolmarks = 2,761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Biology  = 4,048 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(DNA &amp; Serology combined) 	       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Toxicology = 14,837                            (BA &amp; Drug Screen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Trace Evidence = 2,713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Questioned Documents = 474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CODIS = </a:t>
              </a:r>
              <a:r>
                <a:rPr lang="en-US" sz="1100" b="1" dirty="0">
                  <a:solidFill>
                    <a:srgbClr val="CC0000"/>
                  </a:solidFill>
                  <a:latin typeface="Arial" charset="0"/>
                </a:rPr>
                <a:t>2,747</a:t>
              </a:r>
              <a:endParaRPr lang="en-US" sz="11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07661" name="Text Box 13"/>
            <p:cNvSpPr txBox="1">
              <a:spLocks noChangeArrowheads="1"/>
            </p:cNvSpPr>
            <p:nvPr/>
          </p:nvSpPr>
          <p:spPr bwMode="auto">
            <a:xfrm>
              <a:off x="96" y="998"/>
              <a:ext cx="1803" cy="205"/>
            </a:xfrm>
            <a:prstGeom prst="rect">
              <a:avLst/>
            </a:prstGeom>
            <a:solidFill>
              <a:schemeClr val="tx1"/>
            </a:solidFill>
            <a:ln w="57150" cmpd="thickThin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CASES                                RECEIVED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429310" y="1262847"/>
            <a:ext cx="2667000" cy="3780682"/>
            <a:chOff x="3688" y="1024"/>
            <a:chExt cx="1968" cy="2137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07673" name="Text Box 25"/>
            <p:cNvSpPr txBox="1">
              <a:spLocks noChangeArrowheads="1"/>
            </p:cNvSpPr>
            <p:nvPr/>
          </p:nvSpPr>
          <p:spPr bwMode="auto">
            <a:xfrm>
              <a:off x="3688" y="1339"/>
              <a:ext cx="1968" cy="1822"/>
            </a:xfrm>
            <a:prstGeom prst="rect">
              <a:avLst/>
            </a:prstGeom>
            <a:solidFill>
              <a:schemeClr val="tx1">
                <a:alpha val="89999"/>
              </a:schemeClr>
            </a:solidFill>
            <a:ln w="57150" cmpd="thickThin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Controlled Substances = 14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Latent Prints = 23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Firearms &amp; Toolmarks = 17 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Biology                                             DNA= </a:t>
              </a: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46</a:t>
              </a: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                                                                                   Serology = </a:t>
              </a: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37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Toxicology                                      Blood Alcohol = 8                               Drug Screens = 30             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Trace Evidence = 30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Questioned Documents = 15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CODIS = </a:t>
              </a:r>
              <a:r>
                <a:rPr lang="en-US" sz="1100" b="1" dirty="0">
                  <a:solidFill>
                    <a:srgbClr val="CC0000"/>
                  </a:solidFill>
                  <a:latin typeface="Arial" charset="0"/>
                </a:rPr>
                <a:t>0</a:t>
              </a:r>
              <a:endParaRPr lang="en-US" sz="11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07674" name="Text Box 26"/>
            <p:cNvSpPr txBox="1">
              <a:spLocks noChangeArrowheads="1"/>
            </p:cNvSpPr>
            <p:nvPr/>
          </p:nvSpPr>
          <p:spPr bwMode="auto">
            <a:xfrm>
              <a:off x="3700" y="1024"/>
              <a:ext cx="1920" cy="244"/>
            </a:xfrm>
            <a:prstGeom prst="rect">
              <a:avLst/>
            </a:prstGeom>
            <a:solidFill>
              <a:schemeClr val="tx1"/>
            </a:solidFill>
            <a:ln w="57150" cmpd="thickThin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AVERAGE                                     TURN-AROUND TIME (DAYS)</a:t>
              </a:r>
            </a:p>
          </p:txBody>
        </p:sp>
      </p:grpSp>
      <p:sp>
        <p:nvSpPr>
          <p:cNvPr id="1307678" name="Text Box 30"/>
          <p:cNvSpPr txBox="1">
            <a:spLocks noChangeArrowheads="1"/>
          </p:cNvSpPr>
          <p:nvPr/>
        </p:nvSpPr>
        <p:spPr bwMode="auto">
          <a:xfrm>
            <a:off x="533400" y="5181600"/>
            <a:ext cx="236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Total = 65,592 cases</a:t>
            </a:r>
          </a:p>
        </p:txBody>
      </p:sp>
      <p:pic>
        <p:nvPicPr>
          <p:cNvPr id="13319" name="Picture 33" descr="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477001" y="1299647"/>
            <a:ext cx="2438400" cy="3743642"/>
            <a:chOff x="3744" y="1044"/>
            <a:chExt cx="1968" cy="212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3744" y="1339"/>
              <a:ext cx="1968" cy="1830"/>
            </a:xfrm>
            <a:prstGeom prst="rect">
              <a:avLst/>
            </a:prstGeom>
            <a:solidFill>
              <a:schemeClr val="tx1">
                <a:alpha val="89999"/>
              </a:schemeClr>
            </a:solidFill>
            <a:ln w="57150" cmpd="thickThin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Controlled Substances = 375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Latent Prints = 966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Firearms &amp; Toolmarks = 88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Biology = 360                            (DNA &amp; Serology combined)</a:t>
              </a:r>
              <a:endParaRPr lang="en-US" sz="1100" dirty="0">
                <a:solidFill>
                  <a:srgbClr val="FF0000"/>
                </a:solidFill>
                <a:latin typeface="Arial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Toxicology = 104                        (BA &amp; Drug Screen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Trace Evidence = 216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Questioned Documents = 5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CODIS = </a:t>
              </a:r>
              <a:r>
                <a:rPr lang="en-US" sz="1100" b="1" dirty="0">
                  <a:solidFill>
                    <a:srgbClr val="CC0000"/>
                  </a:solidFill>
                  <a:latin typeface="Arial" charset="0"/>
                </a:rPr>
                <a:t>15,573</a:t>
              </a:r>
              <a:endParaRPr lang="en-US" sz="11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758" y="1044"/>
              <a:ext cx="1920" cy="245"/>
            </a:xfrm>
            <a:prstGeom prst="rect">
              <a:avLst/>
            </a:prstGeom>
            <a:solidFill>
              <a:schemeClr val="tx1"/>
            </a:solidFill>
            <a:ln w="57150" cmpd="thickThin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CASE                               BACKLOG</a:t>
              </a:r>
            </a:p>
          </p:txBody>
        </p:sp>
      </p:grp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934200" y="5181600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Total = 2,114 cases</a:t>
            </a:r>
          </a:p>
        </p:txBody>
      </p:sp>
      <p:pic>
        <p:nvPicPr>
          <p:cNvPr id="13322" name="Picture 11" descr="FSD logo_Fina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5969000"/>
            <a:ext cx="7810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30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78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038600" y="1524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Northville Forensic Laboratory Latent Print Unit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5365" name="Picture 7" descr="IMG_59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81200" y="762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Northville Forensic Laboratory                              </a:t>
            </a:r>
            <a:r>
              <a:rPr lang="en-US" altLang="en-US" sz="2000" smtClean="0">
                <a:solidFill>
                  <a:srgbClr val="FFFFFF"/>
                </a:solidFill>
              </a:rPr>
              <a:t>Non-DPD Firearms Cases to be Completed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0" y="1066800"/>
            <a:ext cx="9144000" cy="5334000"/>
            <a:chOff x="0" y="0"/>
            <a:chExt cx="5760" cy="4320"/>
          </a:xfrm>
        </p:grpSpPr>
        <p:pic>
          <p:nvPicPr>
            <p:cNvPr id="16391" name="Picture 8" descr="IMG_598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2" name="Picture 9" descr="IMG_59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0"/>
              <a:ext cx="288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90" name="Picture 6" descr="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038600" y="304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Northville Forensic Laboratory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7413" name="Picture 7" descr="IMG_59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33400" y="4800600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 smtClean="0">
                <a:solidFill>
                  <a:srgbClr val="FFFFFF"/>
                </a:solidFill>
                <a:latin typeface="Times New Roman" panose="02020603050405020304" pitchFamily="18" charset="0"/>
              </a:rPr>
              <a:t>40ft. x 8ft. Evidence Storage Units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419600" y="304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Lansing Forensic Laboratory</a:t>
            </a:r>
          </a:p>
        </p:txBody>
      </p:sp>
      <p:pic>
        <p:nvPicPr>
          <p:cNvPr id="6148" name="Picture 7" descr="Lansing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51054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5128" name="Text Box 8"/>
          <p:cNvSpPr txBox="1">
            <a:spLocks noChangeArrowheads="1"/>
          </p:cNvSpPr>
          <p:nvPr/>
        </p:nvSpPr>
        <p:spPr bwMode="auto">
          <a:xfrm>
            <a:off x="5410200" y="1098550"/>
            <a:ext cx="37338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latin typeface="Arial" charset="0"/>
              </a:rPr>
              <a:t>Services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Biology (DNA &amp; Screening)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2D2DB9"/>
                </a:solidFill>
                <a:latin typeface="Arial" charset="0"/>
              </a:rPr>
              <a:t>CODIS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Controlled Substances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Crime Scene Investigation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Firearms &amp; Toolmarks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Latent Prints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2D2DB9"/>
                </a:solidFill>
                <a:latin typeface="Arial" charset="0"/>
              </a:rPr>
              <a:t>Polygraph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Questioned Documents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Toxicology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Trace Evidence</a:t>
            </a:r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342900" y="57912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52" name="Picture 16" descr="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FSD logo_Final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029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07950" y="1272390"/>
            <a:ext cx="2482850" cy="3772685"/>
            <a:chOff x="48" y="978"/>
            <a:chExt cx="1968" cy="17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546" name="Text Box 12"/>
            <p:cNvSpPr txBox="1">
              <a:spLocks noChangeArrowheads="1"/>
            </p:cNvSpPr>
            <p:nvPr/>
          </p:nvSpPr>
          <p:spPr bwMode="auto">
            <a:xfrm>
              <a:off x="48" y="1239"/>
              <a:ext cx="1968" cy="1533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charset="0"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Controlled Substances = 28,600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Latent Prints = 11,728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Firearms &amp; Toolmarks = 7,691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Biology  = 9,055 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(DNA &amp; Serology combined) 	       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Toxicology = 21,106                       (BA &amp; Drug Screen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Trace Evidence = 1,629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Questioned Documents = 217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CODIS = </a:t>
              </a:r>
              <a:r>
                <a:rPr lang="en-US" sz="1100" b="1" dirty="0">
                  <a:solidFill>
                    <a:srgbClr val="CC0000"/>
                  </a:solidFill>
                  <a:latin typeface="Arial" charset="0"/>
                </a:rPr>
                <a:t>&gt;25,000</a:t>
              </a:r>
              <a:endParaRPr lang="en-US" sz="11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47" name="Text Box 13"/>
            <p:cNvSpPr txBox="1">
              <a:spLocks noChangeArrowheads="1"/>
            </p:cNvSpPr>
            <p:nvPr/>
          </p:nvSpPr>
          <p:spPr bwMode="auto">
            <a:xfrm>
              <a:off x="83" y="978"/>
              <a:ext cx="1908" cy="205"/>
            </a:xfrm>
            <a:prstGeom prst="rect">
              <a:avLst/>
            </a:prstGeom>
            <a:solidFill>
              <a:schemeClr val="tx1"/>
            </a:solidFill>
            <a:ln w="57150" cmpd="thickThin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CASES                             RECEIVED   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895600" y="1262063"/>
            <a:ext cx="2743200" cy="3781425"/>
            <a:chOff x="3744" y="1024"/>
            <a:chExt cx="1968" cy="2137"/>
          </a:xfrm>
        </p:grpSpPr>
        <p:sp>
          <p:nvSpPr>
            <p:cNvPr id="22542" name="Text Box 25"/>
            <p:cNvSpPr txBox="1">
              <a:spLocks noChangeArrowheads="1"/>
            </p:cNvSpPr>
            <p:nvPr/>
          </p:nvSpPr>
          <p:spPr bwMode="auto">
            <a:xfrm>
              <a:off x="3744" y="1339"/>
              <a:ext cx="1968" cy="1822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Controlled Substances = 23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Latent Prints = </a:t>
              </a: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36</a:t>
              </a: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Firearms &amp; Toolmarks = </a:t>
              </a: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91</a:t>
              </a: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Biology                                                   DNA= </a:t>
              </a: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140</a:t>
              </a: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                                                                                   Serology = </a:t>
              </a: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101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Toxicology                                         Blood Alcohol = 14                                  Drug Screens = </a:t>
              </a: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75</a:t>
              </a: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            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Trace Evidence = </a:t>
              </a: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35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Questioned Documents = </a:t>
              </a:r>
              <a:r>
                <a:rPr lang="en-US" sz="1100" dirty="0">
                  <a:solidFill>
                    <a:srgbClr val="FF0000"/>
                  </a:solidFill>
                  <a:latin typeface="Arial" charset="0"/>
                </a:rPr>
                <a:t>103</a:t>
              </a: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CODIS = </a:t>
              </a:r>
              <a:r>
                <a:rPr lang="en-US" sz="1100" b="1" dirty="0">
                  <a:solidFill>
                    <a:srgbClr val="CC0000"/>
                  </a:solidFill>
                  <a:latin typeface="Arial" charset="0"/>
                </a:rPr>
                <a:t>10</a:t>
              </a:r>
              <a:endParaRPr lang="en-US" sz="11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43" name="Text Box 26"/>
            <p:cNvSpPr txBox="1">
              <a:spLocks noChangeArrowheads="1"/>
            </p:cNvSpPr>
            <p:nvPr/>
          </p:nvSpPr>
          <p:spPr bwMode="auto">
            <a:xfrm>
              <a:off x="3744" y="1024"/>
              <a:ext cx="1920" cy="244"/>
            </a:xfrm>
            <a:prstGeom prst="rect">
              <a:avLst/>
            </a:prstGeom>
            <a:solidFill>
              <a:schemeClr val="tx1"/>
            </a:solidFill>
            <a:ln w="57150" cmpd="thickThin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AVERAGE                                     TURN-AROUND TIME (DAYS)</a:t>
              </a:r>
            </a:p>
          </p:txBody>
        </p:sp>
      </p:grpSp>
      <p:sp>
        <p:nvSpPr>
          <p:cNvPr id="1307678" name="Text Box 30"/>
          <p:cNvSpPr txBox="1">
            <a:spLocks noChangeArrowheads="1"/>
          </p:cNvSpPr>
          <p:nvPr/>
        </p:nvSpPr>
        <p:spPr bwMode="auto">
          <a:xfrm>
            <a:off x="228600" y="5254625"/>
            <a:ext cx="236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Total = 80,026 cases</a:t>
            </a:r>
          </a:p>
        </p:txBody>
      </p:sp>
      <p:pic>
        <p:nvPicPr>
          <p:cNvPr id="19462" name="Picture 33" descr="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019800" y="1276350"/>
            <a:ext cx="2590800" cy="3779838"/>
            <a:chOff x="3744" y="1024"/>
            <a:chExt cx="1968" cy="2145"/>
          </a:xfrm>
        </p:grpSpPr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3744" y="1339"/>
              <a:ext cx="1968" cy="1830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Controlled Substances = 4,516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Latent Prints = 2,312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Firearms &amp; Toolmarks = 6,059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Biology = 2,613                            (DNA &amp; Serology combined)</a:t>
              </a:r>
              <a:endParaRPr lang="en-US" sz="1100" dirty="0">
                <a:solidFill>
                  <a:srgbClr val="FF0000"/>
                </a:solidFill>
                <a:latin typeface="Arial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Toxicology = 1,329                        (BA &amp; Drug Screen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Trace Evidence = 275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Questioned Documents = 64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CODIS = </a:t>
              </a:r>
              <a:r>
                <a:rPr lang="en-US" sz="1100" b="1" dirty="0">
                  <a:solidFill>
                    <a:srgbClr val="CC0000"/>
                  </a:solidFill>
                  <a:latin typeface="Arial" charset="0"/>
                </a:rPr>
                <a:t>1,650</a:t>
              </a:r>
              <a:endParaRPr lang="en-US" sz="11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41" name="Text Box 26"/>
            <p:cNvSpPr txBox="1">
              <a:spLocks noChangeArrowheads="1"/>
            </p:cNvSpPr>
            <p:nvPr/>
          </p:nvSpPr>
          <p:spPr bwMode="auto">
            <a:xfrm>
              <a:off x="3744" y="1024"/>
              <a:ext cx="1920" cy="245"/>
            </a:xfrm>
            <a:prstGeom prst="rect">
              <a:avLst/>
            </a:prstGeom>
            <a:solidFill>
              <a:schemeClr val="tx1"/>
            </a:solidFill>
            <a:ln w="57150" cmpd="thickThin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CASES                                BACKLOG</a:t>
              </a:r>
            </a:p>
          </p:txBody>
        </p:sp>
      </p:grp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477000" y="52578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Total = 17,168 cases</a:t>
            </a:r>
          </a:p>
        </p:txBody>
      </p:sp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838200" y="223838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  2009 Case Statistics by Discipline</a:t>
            </a:r>
            <a:endParaRPr lang="en-US" altLang="en-US" sz="2000" smtClean="0">
              <a:solidFill>
                <a:srgbClr val="FFFFFF"/>
              </a:solidFill>
            </a:endParaRPr>
          </a:p>
        </p:txBody>
      </p:sp>
      <p:pic>
        <p:nvPicPr>
          <p:cNvPr id="19466" name="Picture 11" descr="FSD logo_Fina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30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78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0483" name="Picture 33" descr="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 Box 25"/>
          <p:cNvSpPr txBox="1">
            <a:spLocks noChangeArrowheads="1"/>
          </p:cNvSpPr>
          <p:nvPr/>
        </p:nvSpPr>
        <p:spPr bwMode="auto">
          <a:xfrm>
            <a:off x="2209800" y="2416175"/>
            <a:ext cx="2209800" cy="3262313"/>
          </a:xfrm>
          <a:prstGeom prst="rect">
            <a:avLst/>
          </a:prstGeom>
          <a:solidFill>
            <a:schemeClr val="tx1">
              <a:alpha val="89803"/>
            </a:schemeClr>
          </a:solidFill>
          <a:ln w="57150" cmpd="thickThin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  <a:tabLst>
                <a:tab pos="1090613" algn="l"/>
                <a:tab pos="120015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Cont. Substances = 23 </a:t>
            </a:r>
          </a:p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090613" algn="l"/>
                <a:tab pos="120015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Latent Prints = </a:t>
            </a:r>
            <a:r>
              <a:rPr lang="en-US" sz="1100" dirty="0">
                <a:solidFill>
                  <a:srgbClr val="FF0000"/>
                </a:solidFill>
                <a:latin typeface="Arial" charset="0"/>
              </a:rPr>
              <a:t>36</a:t>
            </a: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090613" algn="l"/>
                <a:tab pos="120015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Firearms &amp; Toolmarks = </a:t>
            </a:r>
            <a:r>
              <a:rPr lang="en-US" sz="1100" dirty="0">
                <a:solidFill>
                  <a:srgbClr val="FF0000"/>
                </a:solidFill>
                <a:latin typeface="Arial" charset="0"/>
              </a:rPr>
              <a:t>91</a:t>
            </a: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090613" algn="l"/>
                <a:tab pos="120015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Biology                                 DNA= </a:t>
            </a:r>
            <a:r>
              <a:rPr lang="en-US" sz="1100" dirty="0">
                <a:solidFill>
                  <a:srgbClr val="FF0000"/>
                </a:solidFill>
                <a:latin typeface="Arial" charset="0"/>
              </a:rPr>
              <a:t>140</a:t>
            </a: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                                                                                   Serology = </a:t>
            </a:r>
            <a:r>
              <a:rPr lang="en-US" sz="1100" dirty="0">
                <a:solidFill>
                  <a:srgbClr val="FF0000"/>
                </a:solidFill>
                <a:latin typeface="Arial" charset="0"/>
              </a:rPr>
              <a:t>101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090613" algn="l"/>
                <a:tab pos="120015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Toxicology                              Blood Alcohol = 14                        Drug Screens = </a:t>
            </a:r>
            <a:r>
              <a:rPr lang="en-US" sz="1100" dirty="0">
                <a:solidFill>
                  <a:srgbClr val="FF0000"/>
                </a:solidFill>
                <a:latin typeface="Arial" charset="0"/>
              </a:rPr>
              <a:t>75</a:t>
            </a: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             </a:t>
            </a:r>
          </a:p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090613" algn="l"/>
                <a:tab pos="120015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Trace Evidence = </a:t>
            </a:r>
            <a:r>
              <a:rPr lang="en-US" sz="1100" dirty="0">
                <a:solidFill>
                  <a:srgbClr val="FF0000"/>
                </a:solidFill>
                <a:latin typeface="Arial" charset="0"/>
              </a:rPr>
              <a:t>35</a:t>
            </a:r>
          </a:p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090613" algn="l"/>
                <a:tab pos="120015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Questioned Documents = </a:t>
            </a:r>
            <a:r>
              <a:rPr lang="en-US" sz="1100" dirty="0">
                <a:solidFill>
                  <a:srgbClr val="FF0000"/>
                </a:solidFill>
                <a:latin typeface="Arial" charset="0"/>
              </a:rPr>
              <a:t>103</a:t>
            </a: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090613" algn="l"/>
                <a:tab pos="120015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</a:rPr>
              <a:t> CODIS = 10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739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  Case Statistics by Discipline                             </a:t>
            </a:r>
            <a:r>
              <a:rPr lang="en-US" altLang="en-US" sz="2000" smtClean="0">
                <a:solidFill>
                  <a:srgbClr val="FFFFFF"/>
                </a:solidFill>
              </a:rPr>
              <a:t>2000 vs 2009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00600" y="57912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 Total = 2,714              Total = 17,168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57912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       2013 MSP Strategic Plan</a:t>
            </a:r>
          </a:p>
        </p:txBody>
      </p:sp>
      <p:sp>
        <p:nvSpPr>
          <p:cNvPr id="32" name="Up Arrow 31"/>
          <p:cNvSpPr>
            <a:spLocks noChangeArrowheads="1"/>
          </p:cNvSpPr>
          <p:nvPr/>
        </p:nvSpPr>
        <p:spPr bwMode="auto">
          <a:xfrm>
            <a:off x="762000" y="5715000"/>
            <a:ext cx="228600" cy="422275"/>
          </a:xfrm>
          <a:prstGeom prst="upArrow">
            <a:avLst>
              <a:gd name="adj1" fmla="val 50000"/>
              <a:gd name="adj2" fmla="val 49926"/>
            </a:avLst>
          </a:prstGeom>
          <a:solidFill>
            <a:srgbClr val="FF0000"/>
          </a:solidFill>
          <a:ln w="57150" cmpd="thickThin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76200" y="1295400"/>
            <a:ext cx="3657600" cy="4381500"/>
            <a:chOff x="48" y="816"/>
            <a:chExt cx="2304" cy="2760"/>
          </a:xfrm>
        </p:grpSpPr>
        <p:grpSp>
          <p:nvGrpSpPr>
            <p:cNvPr id="20495" name="Group 29"/>
            <p:cNvGrpSpPr>
              <a:grpSpLocks/>
            </p:cNvGrpSpPr>
            <p:nvPr/>
          </p:nvGrpSpPr>
          <p:grpSpPr bwMode="auto">
            <a:xfrm>
              <a:off x="48" y="816"/>
              <a:ext cx="2030" cy="2760"/>
              <a:chOff x="-31" y="878"/>
              <a:chExt cx="2773" cy="2477"/>
            </a:xfrm>
          </p:grpSpPr>
          <p:sp>
            <p:nvSpPr>
              <p:cNvPr id="24594" name="Text Box 25"/>
              <p:cNvSpPr txBox="1">
                <a:spLocks noChangeArrowheads="1"/>
              </p:cNvSpPr>
              <p:nvPr/>
            </p:nvSpPr>
            <p:spPr bwMode="auto">
              <a:xfrm>
                <a:off x="-31" y="1511"/>
                <a:ext cx="1839" cy="1844"/>
              </a:xfrm>
              <a:prstGeom prst="rect">
                <a:avLst/>
              </a:prstGeom>
              <a:solidFill>
                <a:schemeClr val="tx1">
                  <a:alpha val="89803"/>
                </a:schemeClr>
              </a:solidFill>
              <a:ln w="57150" cmpd="thickThin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Font typeface="Arial" charset="0"/>
                  <a:buChar char="•"/>
                  <a:tabLst>
                    <a:tab pos="1090613" algn="l"/>
                    <a:tab pos="1200150" algn="l"/>
                  </a:tabLst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Arial" charset="0"/>
                  </a:rPr>
                  <a:t> Cont. Substances = 14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  <a:tabLst>
                    <a:tab pos="1090613" algn="l"/>
                    <a:tab pos="1200150" algn="l"/>
                  </a:tabLst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Arial" charset="0"/>
                  </a:rPr>
                  <a:t> Latent Prints = 23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  <a:tabLst>
                    <a:tab pos="1090613" algn="l"/>
                    <a:tab pos="1200150" algn="l"/>
                  </a:tabLst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Arial" charset="0"/>
                  </a:rPr>
                  <a:t> Firearms &amp; Toolmarks = 17 </a:t>
                </a:r>
              </a:p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  <a:tabLst>
                    <a:tab pos="1090613" algn="l"/>
                    <a:tab pos="1200150" algn="l"/>
                  </a:tabLst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Arial" charset="0"/>
                  </a:rPr>
                  <a:t> Biology                                 DNA= </a:t>
                </a:r>
                <a:r>
                  <a:rPr lang="en-US" sz="1100" dirty="0">
                    <a:solidFill>
                      <a:srgbClr val="FF0000"/>
                    </a:solidFill>
                    <a:latin typeface="Arial" charset="0"/>
                  </a:rPr>
                  <a:t>46 </a:t>
                </a:r>
                <a:r>
                  <a:rPr lang="en-US" sz="1100" dirty="0">
                    <a:solidFill>
                      <a:srgbClr val="FFFFFF"/>
                    </a:solidFill>
                    <a:latin typeface="Arial" charset="0"/>
                  </a:rPr>
                  <a:t>                                                                                   Serology = </a:t>
                </a:r>
                <a:r>
                  <a:rPr lang="en-US" sz="1100" dirty="0">
                    <a:solidFill>
                      <a:srgbClr val="FF0000"/>
                    </a:solidFill>
                    <a:latin typeface="Arial" charset="0"/>
                  </a:rPr>
                  <a:t>37</a:t>
                </a:r>
              </a:p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  <a:tabLst>
                    <a:tab pos="1090613" algn="l"/>
                    <a:tab pos="1200150" algn="l"/>
                  </a:tabLst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Arial" charset="0"/>
                  </a:rPr>
                  <a:t> Toxicology                              Blood Alcohol = 8                       Drug Screens = 30            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  <a:tabLst>
                    <a:tab pos="1090613" algn="l"/>
                    <a:tab pos="1200150" algn="l"/>
                  </a:tabLst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Arial" charset="0"/>
                  </a:rPr>
                  <a:t> Trace Evidence = 30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  <a:tabLst>
                    <a:tab pos="1090613" algn="l"/>
                    <a:tab pos="1200150" algn="l"/>
                  </a:tabLst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Arial" charset="0"/>
                  </a:rPr>
                  <a:t> Questioned Documents = 15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Char char="•"/>
                  <a:tabLst>
                    <a:tab pos="1090613" algn="l"/>
                    <a:tab pos="1200150" algn="l"/>
                  </a:tabLst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Arial" charset="0"/>
                  </a:rPr>
                  <a:t> CODIS = </a:t>
                </a:r>
                <a:r>
                  <a:rPr lang="en-US" sz="1100" b="1" dirty="0">
                    <a:solidFill>
                      <a:srgbClr val="CC0000"/>
                    </a:solidFill>
                    <a:latin typeface="Arial" charset="0"/>
                  </a:rPr>
                  <a:t>N/A</a:t>
                </a:r>
                <a:endParaRPr lang="en-US" sz="11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07674" name="Text Box 26"/>
              <p:cNvSpPr txBox="1">
                <a:spLocks noChangeArrowheads="1"/>
              </p:cNvSpPr>
              <p:nvPr/>
            </p:nvSpPr>
            <p:spPr bwMode="auto">
              <a:xfrm>
                <a:off x="821" y="878"/>
                <a:ext cx="1921" cy="275"/>
              </a:xfrm>
              <a:prstGeom prst="rect">
                <a:avLst/>
              </a:prstGeom>
              <a:solidFill>
                <a:schemeClr val="tx1"/>
              </a:solidFill>
              <a:ln w="57150" cmpd="thickThin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100" dirty="0">
                    <a:solidFill>
                      <a:srgbClr val="FFFFFF"/>
                    </a:solidFill>
                    <a:latin typeface="Arial" charset="0"/>
                  </a:rPr>
                  <a:t>AVERAGE                          TURN-AROUND TIME (DAYS)</a:t>
                </a:r>
              </a:p>
            </p:txBody>
          </p:sp>
        </p:grp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528" y="129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292929"/>
                  </a:solidFill>
                  <a:latin typeface="Arial" panose="020B0604020202020204" pitchFamily="34" charset="0"/>
                </a:rPr>
                <a:t>2000          vs            2009</a:t>
              </a:r>
            </a:p>
          </p:txBody>
        </p:sp>
      </p:grp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4572000" y="1271588"/>
            <a:ext cx="4495800" cy="4413250"/>
            <a:chOff x="2880" y="801"/>
            <a:chExt cx="2832" cy="2780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4272" y="1526"/>
              <a:ext cx="1440" cy="2055"/>
            </a:xfrm>
            <a:prstGeom prst="rect">
              <a:avLst/>
            </a:prstGeom>
            <a:solidFill>
              <a:schemeClr val="tx1">
                <a:alpha val="89999"/>
              </a:schemeClr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Cont. Substances = 4,516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Latent Prints = 2,312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Firearms &amp; Toolmarks = 6,059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Biology = 2,613                          (DNA &amp; Serology combined)</a:t>
              </a:r>
              <a:endParaRPr lang="en-US" sz="1100" dirty="0">
                <a:solidFill>
                  <a:srgbClr val="FF0000"/>
                </a:solidFill>
                <a:latin typeface="Arial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Toxicology = 1,329                        (BA &amp; Drug Screen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Trace Evidence = 275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Questioned Documents = 64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CODIS = </a:t>
              </a:r>
              <a:r>
                <a:rPr lang="en-US" sz="1100" b="1" dirty="0">
                  <a:solidFill>
                    <a:srgbClr val="CC0000"/>
                  </a:solidFill>
                  <a:latin typeface="Arial" charset="0"/>
                </a:rPr>
                <a:t>1,650</a:t>
              </a:r>
              <a:endParaRPr lang="en-US" sz="11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509" name="Group 29"/>
            <p:cNvGrpSpPr>
              <a:grpSpLocks/>
            </p:cNvGrpSpPr>
            <p:nvPr/>
          </p:nvGrpSpPr>
          <p:grpSpPr bwMode="auto">
            <a:xfrm>
              <a:off x="2880" y="801"/>
              <a:ext cx="2448" cy="2780"/>
              <a:chOff x="2880" y="801"/>
              <a:chExt cx="2448" cy="2780"/>
            </a:xfrm>
          </p:grpSpPr>
          <p:grpSp>
            <p:nvGrpSpPr>
              <p:cNvPr id="20490" name="Group 29"/>
              <p:cNvGrpSpPr>
                <a:grpSpLocks/>
              </p:cNvGrpSpPr>
              <p:nvPr/>
            </p:nvGrpSpPr>
            <p:grpSpPr bwMode="auto">
              <a:xfrm>
                <a:off x="2880" y="801"/>
                <a:ext cx="2173" cy="2780"/>
                <a:chOff x="2030" y="1024"/>
                <a:chExt cx="2970" cy="2505"/>
              </a:xfrm>
            </p:grpSpPr>
            <p:sp>
              <p:nvSpPr>
                <p:cNvPr id="2458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030" y="1677"/>
                  <a:ext cx="1903" cy="1852"/>
                </a:xfrm>
                <a:prstGeom prst="rect">
                  <a:avLst/>
                </a:prstGeom>
                <a:solidFill>
                  <a:schemeClr val="tx1">
                    <a:alpha val="89803"/>
                  </a:schemeClr>
                </a:solidFill>
                <a:ln w="57150" cmpd="thickThin">
                  <a:solidFill>
                    <a:schemeClr val="bg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fontAlgn="base">
                    <a:lnSpc>
                      <a:spcPct val="150000"/>
                    </a:lnSpc>
                    <a:spcBef>
                      <a:spcPct val="50000"/>
                    </a:spcBef>
                    <a:spcAft>
                      <a:spcPct val="0"/>
                    </a:spcAft>
                    <a:buFont typeface="Arial" charset="0"/>
                    <a:buChar char="•"/>
                    <a:tabLst>
                      <a:tab pos="1090613" algn="l"/>
                      <a:tab pos="1200150" algn="l"/>
                    </a:tabLs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latin typeface="Arial" charset="0"/>
                    </a:rPr>
                    <a:t> Cont. Substances = 375</a:t>
                  </a:r>
                </a:p>
                <a:p>
                  <a:pPr algn="ctr" fontAlgn="base">
                    <a:lnSpc>
                      <a:spcPct val="150000"/>
                    </a:lnSpc>
                    <a:spcBef>
                      <a:spcPct val="50000"/>
                    </a:spcBef>
                    <a:spcAft>
                      <a:spcPct val="0"/>
                    </a:spcAft>
                    <a:buFontTx/>
                    <a:buChar char="•"/>
                    <a:tabLst>
                      <a:tab pos="1090613" algn="l"/>
                      <a:tab pos="1200150" algn="l"/>
                    </a:tabLs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latin typeface="Arial" charset="0"/>
                    </a:rPr>
                    <a:t> Latent Prints = 966</a:t>
                  </a:r>
                </a:p>
                <a:p>
                  <a:pPr algn="ctr" fontAlgn="base">
                    <a:lnSpc>
                      <a:spcPct val="150000"/>
                    </a:lnSpc>
                    <a:spcBef>
                      <a:spcPct val="50000"/>
                    </a:spcBef>
                    <a:spcAft>
                      <a:spcPct val="0"/>
                    </a:spcAft>
                    <a:buFontTx/>
                    <a:buChar char="•"/>
                    <a:tabLst>
                      <a:tab pos="1090613" algn="l"/>
                      <a:tab pos="1200150" algn="l"/>
                    </a:tabLs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latin typeface="Arial" charset="0"/>
                    </a:rPr>
                    <a:t> Firearms &amp; Toolmarks = 88 </a:t>
                  </a:r>
                </a:p>
                <a:p>
                  <a:pPr algn="ctr" fontAlgn="base">
                    <a:lnSpc>
                      <a:spcPct val="150000"/>
                    </a:lnSpc>
                    <a:spcBef>
                      <a:spcPct val="50000"/>
                    </a:spcBef>
                    <a:spcAft>
                      <a:spcPct val="0"/>
                    </a:spcAft>
                    <a:buFontTx/>
                    <a:buChar char="•"/>
                    <a:tabLst>
                      <a:tab pos="1090613" algn="l"/>
                      <a:tab pos="1200150" algn="l"/>
                    </a:tabLs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latin typeface="Arial" charset="0"/>
                    </a:rPr>
                    <a:t> Biology = 360                          (DNA &amp; Serology combined)</a:t>
                  </a:r>
                  <a:endParaRPr lang="en-US" sz="1100" dirty="0">
                    <a:solidFill>
                      <a:srgbClr val="FF0000"/>
                    </a:solidFill>
                    <a:latin typeface="Arial" charset="0"/>
                  </a:endParaRPr>
                </a:p>
                <a:p>
                  <a:pPr algn="ctr" fontAlgn="base">
                    <a:lnSpc>
                      <a:spcPct val="150000"/>
                    </a:lnSpc>
                    <a:spcBef>
                      <a:spcPct val="50000"/>
                    </a:spcBef>
                    <a:spcAft>
                      <a:spcPct val="0"/>
                    </a:spcAft>
                    <a:buFontTx/>
                    <a:buChar char="•"/>
                    <a:tabLst>
                      <a:tab pos="1090613" algn="l"/>
                      <a:tab pos="1200150" algn="l"/>
                    </a:tabLs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latin typeface="Arial" charset="0"/>
                    </a:rPr>
                    <a:t> Toxicology = 104                        (BA &amp; Drug Screen combined)</a:t>
                  </a:r>
                </a:p>
                <a:p>
                  <a:pPr algn="ctr" fontAlgn="base">
                    <a:lnSpc>
                      <a:spcPct val="150000"/>
                    </a:lnSpc>
                    <a:spcBef>
                      <a:spcPct val="50000"/>
                    </a:spcBef>
                    <a:spcAft>
                      <a:spcPct val="0"/>
                    </a:spcAft>
                    <a:buFontTx/>
                    <a:buChar char="•"/>
                    <a:tabLst>
                      <a:tab pos="1090613" algn="l"/>
                      <a:tab pos="1200150" algn="l"/>
                    </a:tabLs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latin typeface="Arial" charset="0"/>
                    </a:rPr>
                    <a:t> Trace Evidence = 216</a:t>
                  </a:r>
                </a:p>
                <a:p>
                  <a:pPr algn="ctr" fontAlgn="base">
                    <a:lnSpc>
                      <a:spcPct val="150000"/>
                    </a:lnSpc>
                    <a:spcBef>
                      <a:spcPct val="50000"/>
                    </a:spcBef>
                    <a:spcAft>
                      <a:spcPct val="0"/>
                    </a:spcAft>
                    <a:buFontTx/>
                    <a:buChar char="•"/>
                    <a:tabLst>
                      <a:tab pos="1090613" algn="l"/>
                      <a:tab pos="1200150" algn="l"/>
                    </a:tabLs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latin typeface="Arial" charset="0"/>
                    </a:rPr>
                    <a:t> Questioned Documents = 5 </a:t>
                  </a:r>
                </a:p>
                <a:p>
                  <a:pPr algn="ctr" fontAlgn="base">
                    <a:lnSpc>
                      <a:spcPct val="150000"/>
                    </a:lnSpc>
                    <a:spcBef>
                      <a:spcPct val="50000"/>
                    </a:spcBef>
                    <a:spcAft>
                      <a:spcPct val="0"/>
                    </a:spcAft>
                    <a:buFontTx/>
                    <a:buChar char="•"/>
                    <a:tabLst>
                      <a:tab pos="1090613" algn="l"/>
                      <a:tab pos="1200150" algn="l"/>
                    </a:tabLs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latin typeface="Arial" charset="0"/>
                    </a:rPr>
                    <a:t> CODIS = </a:t>
                  </a:r>
                  <a:r>
                    <a:rPr lang="en-US" sz="1100" b="1" dirty="0">
                      <a:solidFill>
                        <a:srgbClr val="CC0000"/>
                      </a:solidFill>
                      <a:latin typeface="Arial" charset="0"/>
                    </a:rPr>
                    <a:t>0</a:t>
                  </a:r>
                  <a:endParaRPr lang="en-US" sz="1100" b="1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459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080" y="1024"/>
                  <a:ext cx="1920" cy="276"/>
                </a:xfrm>
                <a:prstGeom prst="rect">
                  <a:avLst/>
                </a:prstGeom>
                <a:solidFill>
                  <a:schemeClr val="tx1"/>
                </a:solidFill>
                <a:ln w="57150" cmpd="thickThin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latin typeface="Arial" charset="0"/>
                    </a:rPr>
                    <a:t>CASE                             BACKLOG</a:t>
                  </a:r>
                </a:p>
              </p:txBody>
            </p:sp>
          </p:grpSp>
          <p:sp>
            <p:nvSpPr>
              <p:cNvPr id="20508" name="Text Box 28"/>
              <p:cNvSpPr txBox="1">
                <a:spLocks noChangeArrowheads="1"/>
              </p:cNvSpPr>
              <p:nvPr/>
            </p:nvSpPr>
            <p:spPr bwMode="auto">
              <a:xfrm>
                <a:off x="3312" y="1296"/>
                <a:ext cx="20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smtClean="0">
                    <a:solidFill>
                      <a:srgbClr val="292929"/>
                    </a:solidFill>
                    <a:latin typeface="Arial" panose="020B0604020202020204" pitchFamily="34" charset="0"/>
                  </a:rPr>
                  <a:t>2000             vs              2009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1507" name="Picture 8" descr="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7063" name="Text Box 23"/>
          <p:cNvSpPr txBox="1">
            <a:spLocks noChangeArrowheads="1"/>
          </p:cNvSpPr>
          <p:nvPr/>
        </p:nvSpPr>
        <p:spPr bwMode="auto">
          <a:xfrm>
            <a:off x="179388" y="5638800"/>
            <a:ext cx="2670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0000"/>
                </a:solidFill>
              </a:rPr>
              <a:t>65,592 cases completed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367070" name="Text Box 30"/>
          <p:cNvSpPr txBox="1">
            <a:spLocks noChangeArrowheads="1"/>
          </p:cNvSpPr>
          <p:nvPr/>
        </p:nvSpPr>
        <p:spPr bwMode="auto">
          <a:xfrm>
            <a:off x="6172200" y="5638800"/>
            <a:ext cx="274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0000"/>
                </a:solidFill>
              </a:rPr>
              <a:t> 78,239 cases completed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739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  Cases Completed by Discipline                             </a:t>
            </a:r>
            <a:r>
              <a:rPr lang="en-US" altLang="en-US" sz="2000" smtClean="0">
                <a:solidFill>
                  <a:srgbClr val="FFFFFF"/>
                </a:solidFill>
              </a:rPr>
              <a:t>2000 vs 2012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152400" y="1447800"/>
            <a:ext cx="2743200" cy="4165536"/>
            <a:chOff x="152400" y="1447800"/>
            <a:chExt cx="2743200" cy="4165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67061" name="Text Box 21"/>
            <p:cNvSpPr txBox="1">
              <a:spLocks noChangeArrowheads="1"/>
            </p:cNvSpPr>
            <p:nvPr/>
          </p:nvSpPr>
          <p:spPr bwMode="auto">
            <a:xfrm>
              <a:off x="152400" y="1943100"/>
              <a:ext cx="2743200" cy="3670236"/>
            </a:xfrm>
            <a:prstGeom prst="rect">
              <a:avLst/>
            </a:prstGeom>
            <a:solidFill>
              <a:schemeClr val="tx1">
                <a:alpha val="89999"/>
              </a:schemeClr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Controlled Substances = 29,095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Latent Prints = 11,664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Firearms &amp; Toolmarks = 2,761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Biology  = 4,048                                 (DNA &amp; Serology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Toxicology = 14,837                              (BA &amp; Drug Screen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Trace Evidence = 2,713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Questioned Documents = 474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838200" cy="400110"/>
            </a:xfrm>
            <a:prstGeom prst="rect">
              <a:avLst/>
            </a:prstGeom>
            <a:noFill/>
            <a:ln w="57150" cmpd="thickThin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2000</a:t>
              </a: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6248400" y="1510748"/>
            <a:ext cx="2667000" cy="4128052"/>
            <a:chOff x="5943600" y="1510748"/>
            <a:chExt cx="2667000" cy="41280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67068" name="Text Box 28"/>
            <p:cNvSpPr txBox="1">
              <a:spLocks noChangeArrowheads="1"/>
            </p:cNvSpPr>
            <p:nvPr/>
          </p:nvSpPr>
          <p:spPr bwMode="auto">
            <a:xfrm>
              <a:off x="5943600" y="1968564"/>
              <a:ext cx="2667000" cy="3670236"/>
            </a:xfrm>
            <a:prstGeom prst="rect">
              <a:avLst/>
            </a:prstGeom>
            <a:solidFill>
              <a:schemeClr val="tx1">
                <a:alpha val="89999"/>
              </a:schemeClr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Controlled Substances = 29,321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Latent Prints = 13,130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Firearms &amp; Toolmarks = 5,478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Biology  =  9,716                            (DNA &amp; Serology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Toxicology = 21,596                           (BA &amp; Drug Screen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Trace Evidence = 2,084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 Questioned Documents = 325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6934200" y="1510748"/>
              <a:ext cx="838200" cy="400110"/>
            </a:xfrm>
            <a:prstGeom prst="rect">
              <a:avLst/>
            </a:prstGeom>
            <a:noFill/>
            <a:ln w="57150" cmpd="thickThin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2012</a:t>
              </a:r>
            </a:p>
          </p:txBody>
        </p:sp>
      </p:grpSp>
      <p:pic>
        <p:nvPicPr>
          <p:cNvPr id="15" name="Picture 1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98662" y="2057400"/>
            <a:ext cx="2568738" cy="2644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6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6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7063" grpId="0"/>
      <p:bldP spid="13670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819400" y="300038"/>
            <a:ext cx="411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FSD Backlog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514600" y="1338263"/>
            <a:ext cx="4038600" cy="338137"/>
          </a:xfrm>
          <a:prstGeom prst="rect">
            <a:avLst/>
          </a:prstGeom>
          <a:solidFill>
            <a:schemeClr val="tx1"/>
          </a:solidFill>
          <a:ln w="57150" cmpd="thickThin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" charset="0"/>
              </a:rPr>
              <a:t>NUMBER OF CASES BACKLOGGED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505200" y="1966026"/>
            <a:ext cx="2286000" cy="3748299"/>
            <a:chOff x="3505200" y="1966026"/>
            <a:chExt cx="2286000" cy="37482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3505200" y="2338662"/>
              <a:ext cx="2286000" cy="2885405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Controlled Substances = 4,516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Latent Prints = 2,312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Firearms &amp; Toolmarks = 6,059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Biology = 2,613                          (DNA &amp; Serology combined)</a:t>
              </a:r>
              <a:endParaRPr lang="en-US" sz="1100" dirty="0">
                <a:solidFill>
                  <a:srgbClr val="FF0000"/>
                </a:solidFill>
                <a:latin typeface="Arial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Toxicology = 1,329                        (BA &amp; Drug Screen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Trace Evidence = 275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Questioned Documents = 64 </a:t>
              </a:r>
            </a:p>
          </p:txBody>
        </p:sp>
        <p:sp>
          <p:nvSpPr>
            <p:cNvPr id="14" name="TextBox 28"/>
            <p:cNvSpPr txBox="1">
              <a:spLocks noChangeArrowheads="1"/>
            </p:cNvSpPr>
            <p:nvPr/>
          </p:nvSpPr>
          <p:spPr bwMode="auto">
            <a:xfrm>
              <a:off x="4261221" y="1966026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2009                   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10000" y="5406548"/>
              <a:ext cx="15467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   Total = 17,168 </a:t>
              </a:r>
              <a:endParaRPr lang="en-US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53200" y="1983118"/>
            <a:ext cx="2286000" cy="3931604"/>
            <a:chOff x="6553200" y="1983118"/>
            <a:chExt cx="2286000" cy="39316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553200" y="2362200"/>
              <a:ext cx="2286000" cy="2885405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Controlled Substances = 1,694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Latent Prints = 376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Firearms &amp; Toolmarks = 1,352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Biology =  3,327                          (DNA &amp; Serology combined)</a:t>
              </a:r>
              <a:endParaRPr lang="en-US" sz="1100" dirty="0">
                <a:solidFill>
                  <a:srgbClr val="FF0000"/>
                </a:solidFill>
                <a:latin typeface="Arial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Toxicology =  4,026                        (BA &amp; Drug Screen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Trace Evidence =  248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Questioned Documents = 82 </a:t>
              </a:r>
            </a:p>
          </p:txBody>
        </p:sp>
        <p:sp>
          <p:nvSpPr>
            <p:cNvPr id="15" name="TextBox 28"/>
            <p:cNvSpPr txBox="1">
              <a:spLocks noChangeArrowheads="1"/>
            </p:cNvSpPr>
            <p:nvPr/>
          </p:nvSpPr>
          <p:spPr bwMode="auto">
            <a:xfrm>
              <a:off x="7467600" y="1983118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2013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15204" y="5422279"/>
              <a:ext cx="133806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Total = 11,105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4584" name="Picture 11" descr="FSD logo_Fina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550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81000" y="1981200"/>
            <a:ext cx="2133600" cy="3733800"/>
            <a:chOff x="240" y="1248"/>
            <a:chExt cx="1344" cy="2352"/>
          </a:xfrm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40" y="1473"/>
              <a:ext cx="1344" cy="1843"/>
            </a:xfrm>
            <a:prstGeom prst="rect">
              <a:avLst/>
            </a:prstGeom>
            <a:solidFill>
              <a:schemeClr val="tx1">
                <a:alpha val="89803"/>
              </a:schemeClr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Controlled Substances = 375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Latent Prints = 966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Firearms &amp; Toolmarks = 88 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Biology = 360                        (DNA &amp; Serology combined)</a:t>
              </a:r>
              <a:endParaRPr lang="en-US" sz="1100" dirty="0">
                <a:solidFill>
                  <a:srgbClr val="FF0000"/>
                </a:solidFill>
                <a:latin typeface="Arial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Toxicology = 104                   (BA &amp; Drug Screen combined)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Trace Evidence = 216</a:t>
              </a:r>
            </a:p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tabLst>
                  <a:tab pos="1090613" algn="l"/>
                  <a:tab pos="1200150" algn="l"/>
                </a:tabLst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 charset="0"/>
                </a:rPr>
                <a:t> Questioned Documents = 5 </a:t>
              </a: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672" y="1248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2000</a:t>
              </a: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480" y="3408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Total = 2,714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73113" y="6542088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828800" y="285690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FFFFFF"/>
                </a:solidFill>
              </a:rPr>
              <a:t>Detroit Police Department Sexual Assault Kit Initiative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465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8" name="Picture 11" descr="FSD logo_Fina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4542"/>
            <a:ext cx="1219200" cy="81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2484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Wayne County Criminal Advocacy Program Seminar</a:t>
            </a:r>
            <a:endParaRPr lang="en-US" sz="1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What is the difference between STR and Y-STR testing?</a:t>
            </a:r>
            <a:endParaRPr lang="en-US" sz="24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794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Question </a:t>
            </a: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6</a:t>
            </a:r>
            <a:endParaRPr lang="en-US" sz="3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667000"/>
            <a:ext cx="678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benefits of using Y-STR analysis in criminal cases stem from the fact that Y-STRs focus solely on short tandem repeats (STRs) that exist along the Y chromosome. Because females do not have Y chromosomes as part of their genetic material, all female contributions in an evidence stain are virtually ignored with Y-STR analysis. This fact is very advantageous when analyzing evidence samples that contain high levels of female DNA and only a very small amount of male DNA. </a:t>
            </a:r>
            <a:r>
              <a:rPr lang="en-US" dirty="0" smtClean="0"/>
              <a:t> All </a:t>
            </a:r>
            <a:r>
              <a:rPr lang="en-US" dirty="0"/>
              <a:t>paternally-linked males have the same Y-STR </a:t>
            </a:r>
            <a:r>
              <a:rPr lang="en-US" dirty="0" smtClean="0"/>
              <a:t>profile.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1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49627"/>
            <a:ext cx="3435246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514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What’s happening today ?</a:t>
            </a:r>
            <a:endParaRPr lang="en-US" sz="2000" dirty="0">
              <a:solidFill>
                <a:srgbClr val="DC9E1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06780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FSD’s Case Management – Forensic Advantage</a:t>
            </a:r>
            <a:endParaRPr lang="en-US" sz="2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4978116"/>
            <a:ext cx="906780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  <a:endParaRPr lang="en-US" sz="2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848600" cy="3182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51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06780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FSD’s Case Management – Forensic Advantage</a:t>
            </a:r>
            <a:endParaRPr lang="en-US" sz="2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543800" cy="3058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76200" y="4978116"/>
            <a:ext cx="906780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Latent Prints</a:t>
            </a:r>
            <a:endParaRPr lang="en-US" sz="2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06780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FSD’s Case Management – Forensic Advantage</a:t>
            </a:r>
            <a:endParaRPr lang="en-US" sz="2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978116"/>
            <a:ext cx="906780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 Substances</a:t>
            </a:r>
            <a:endParaRPr lang="en-US" sz="2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843988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80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419600" y="304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Grayling Forensic Laboratory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562600" y="1447800"/>
            <a:ext cx="37338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smtClean="0">
                <a:solidFill>
                  <a:srgbClr val="000000"/>
                </a:solidFill>
              </a:rPr>
              <a:t>Services</a:t>
            </a:r>
            <a:r>
              <a:rPr lang="en-US" altLang="en-US" sz="2000" smtClean="0">
                <a:solidFill>
                  <a:srgbClr val="000000"/>
                </a:solidFill>
              </a:rPr>
              <a:t>                       </a:t>
            </a:r>
            <a:endParaRPr lang="en-US" altLang="en-US" sz="2000" u="sng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Biology (Screening)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Controlled Substances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Crime Scene Investigation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Firearms &amp; Toolmarks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Latent Prints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</a:t>
            </a:r>
            <a:r>
              <a:rPr lang="en-US" altLang="en-US" b="0" smtClean="0">
                <a:solidFill>
                  <a:srgbClr val="3333CC"/>
                </a:solidFill>
              </a:rPr>
              <a:t>Polygraph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Trace Evidence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04800" y="4724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7174" name="Picture 7" descr="GRY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257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FSD logo_Final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06780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FSD’s Case Management – Forensic Advantage</a:t>
            </a:r>
            <a:endParaRPr lang="en-US" sz="2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978116"/>
            <a:ext cx="906780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Toxicology</a:t>
            </a:r>
            <a:endParaRPr lang="en-US" sz="2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01000" cy="3244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46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06780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FSD’s Case Management – Forensic Advantage</a:t>
            </a:r>
            <a:endParaRPr lang="en-US" sz="2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978116"/>
            <a:ext cx="9067800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Toxicology</a:t>
            </a:r>
            <a:endParaRPr lang="en-US" sz="2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696200" cy="3120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28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4542"/>
            <a:ext cx="1219200" cy="81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2484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Wayne County Criminal Advocacy Program Seminar</a:t>
            </a:r>
            <a:endParaRPr lang="en-US" sz="1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How do I know if I have all of the lab reports in a case?</a:t>
            </a:r>
            <a:endParaRPr lang="en-US" sz="24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794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Question </a:t>
            </a: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9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4542"/>
            <a:ext cx="1219200" cy="81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2484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Wayne County Criminal Advocacy Program Seminar</a:t>
            </a:r>
            <a:endParaRPr lang="en-US" sz="1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How do I read my lab report? What if I don’t understand something on the report?</a:t>
            </a:r>
            <a:endParaRPr lang="en-US" sz="24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794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Question </a:t>
            </a: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9</a:t>
            </a:r>
            <a:endParaRPr lang="en-US" sz="3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7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4542"/>
            <a:ext cx="1219200" cy="81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905000" y="62484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Wayne County Criminal Advocacy Program Seminar</a:t>
            </a:r>
            <a:endParaRPr lang="en-US" sz="1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Are MSP scientists willing to speak to defense attorneys prior to court appearance if they have questions about the tests performed, the results etc…?</a:t>
            </a:r>
            <a:endParaRPr lang="en-US" sz="24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794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Question </a:t>
            </a: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4</a:t>
            </a:r>
            <a:endParaRPr lang="en-US" sz="3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3569797"/>
            <a:ext cx="8915400" cy="2069181"/>
            <a:chOff x="228600" y="3569797"/>
            <a:chExt cx="8915400" cy="2069181"/>
          </a:xfrm>
        </p:grpSpPr>
        <p:sp>
          <p:nvSpPr>
            <p:cNvPr id="10" name="Rectangle 9"/>
            <p:cNvSpPr/>
            <p:nvPr/>
          </p:nvSpPr>
          <p:spPr>
            <a:xfrm>
              <a:off x="228600" y="3569798"/>
              <a:ext cx="2209800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Mr. Jeff Nye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Biology (DNA)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>
                  <a:solidFill>
                    <a:srgbClr val="FFF2C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NyeJ1@michigan.gov</a:t>
              </a:r>
              <a:endParaRPr lang="en-US" sz="1400" dirty="0">
                <a:solidFill>
                  <a:srgbClr val="FFF2C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0" y="3569797"/>
              <a:ext cx="2375264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Mr. Nick Fillinger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Toxicology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FillingerN@Michigan.gov</a:t>
              </a:r>
              <a:endParaRPr lang="en-US" sz="1400" dirty="0">
                <a:solidFill>
                  <a:srgbClr val="FFF2C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19600" y="3581400"/>
              <a:ext cx="2362200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Ms. Elizabeth Gormley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Controlled Substances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GormleyE@michigan.gov</a:t>
              </a:r>
              <a:endParaRPr lang="en-US" sz="1400" dirty="0">
                <a:solidFill>
                  <a:srgbClr val="FFF2C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81800" y="3602896"/>
              <a:ext cx="2362200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Ms. Cheryl Lozen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Trace Evidence / Documents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LozenC@michigan.gov</a:t>
              </a:r>
              <a:endParaRPr lang="en-US" sz="1400" dirty="0">
                <a:solidFill>
                  <a:srgbClr val="FFF2C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66800" y="4823370"/>
              <a:ext cx="2209800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F/Lt. Andy Carriveau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Firearms / </a:t>
              </a:r>
              <a:r>
                <a:rPr lang="en-US" sz="1400" dirty="0" err="1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Toolmarks</a:t>
              </a:r>
              <a:endParaRPr lang="en-US" sz="1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endParaRP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CarriveauA@michigan.gov</a:t>
              </a:r>
              <a:endParaRPr lang="en-US" sz="1400" dirty="0">
                <a:solidFill>
                  <a:srgbClr val="FFF2C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81400" y="4823192"/>
              <a:ext cx="2209800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Ms. Tracee McIntosh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Latent Prints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McintoshT@michigan.gov</a:t>
              </a:r>
              <a:endParaRPr lang="en-US" sz="1400" dirty="0">
                <a:solidFill>
                  <a:srgbClr val="FFF2C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43600" y="4823192"/>
              <a:ext cx="2209800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Mr. Guy Nutter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Franklin Gothic Medium" panose="020B0603020102020204" pitchFamily="34" charset="0"/>
                  <a:ea typeface="Times New Roman" panose="02020603050405020304" pitchFamily="18" charset="0"/>
                </a:rPr>
                <a:t>Crime Scenes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srgbClr val="FFF2C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NutterG@michigan.gov</a:t>
              </a:r>
              <a:endParaRPr lang="en-US" sz="1400" dirty="0">
                <a:solidFill>
                  <a:srgbClr val="FFF2C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99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4542"/>
            <a:ext cx="1219200" cy="81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2484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Wayne County Criminal Advocacy Program Seminar</a:t>
            </a:r>
            <a:endParaRPr lang="en-US" sz="1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Are MSP forensic scientists trained on how to testify in court? How are they told to respond to questions on cross examination?</a:t>
            </a:r>
            <a:endParaRPr lang="en-US" sz="24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794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Question </a:t>
            </a: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5</a:t>
            </a:r>
            <a:endParaRPr lang="en-US" sz="3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5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33399" y="2057400"/>
          <a:ext cx="8001002" cy="3428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952"/>
                <a:gridCol w="1079526"/>
                <a:gridCol w="1095170"/>
                <a:gridCol w="1220332"/>
                <a:gridCol w="1101429"/>
                <a:gridCol w="1517593"/>
              </a:tblGrid>
              <a:tr h="624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</a:rPr>
                        <a:t>Section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Court 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Appearances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Times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Testified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Travel Time (Hours)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State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Mileage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</a:rPr>
                        <a:t>Personal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Mileage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Biology Unit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2339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815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1338.11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33045.3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3490.6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Firearms/Toolmarks Unit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827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353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472.52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11335.5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320.5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Questioned Document Unit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2010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Controlled Substances Unit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1365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359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706.68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22722.5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768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Latent Print Unit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563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165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265.15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7700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Toxicology Unit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4350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373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754.68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27441.2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340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Trace Evidence Unit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173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185.15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8240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Totals: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9631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2155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3753.29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>
                          <a:effectLst/>
                        </a:rPr>
                        <a:t>112494.5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4997.1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381000"/>
            <a:ext cx="9067800" cy="62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Testimony / Electronic Subpoenas</a:t>
            </a:r>
            <a:endParaRPr lang="en-US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009313"/>
            <a:ext cx="8763000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9906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Since September 2007 approximately  * 65,536 subpoenas entered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98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January 2013 to present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25202"/>
            <a:ext cx="2100649" cy="188990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752600" y="60198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Amendment of Rule </a:t>
            </a:r>
            <a:r>
              <a:rPr lang="en-US" dirty="0" smtClean="0">
                <a:latin typeface="Times New Roman" panose="02020603050405020304" pitchFamily="18" charset="0"/>
              </a:rPr>
              <a:t>2.506 of </a:t>
            </a:r>
            <a:r>
              <a:rPr lang="en-US" dirty="0">
                <a:latin typeface="Times New Roman" panose="02020603050405020304" pitchFamily="18" charset="0"/>
              </a:rPr>
              <a:t>the Michigan Court </a:t>
            </a:r>
            <a:r>
              <a:rPr lang="en-US" dirty="0" smtClean="0">
                <a:latin typeface="Times New Roman" panose="02020603050405020304" pitchFamily="18" charset="0"/>
              </a:rPr>
              <a:t>Rules allows for the electronic submission of subpoenas.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" y="1012395"/>
            <a:ext cx="9144000" cy="533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3254" name="AutoShape 2" descr="http://www.mspsttbureau.org/download/attachments/9675985/labs_all.png?version=1&amp;modificationDate=135325302646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3255" name="AutoShape 4" descr="http://www.mspsttbureau.org/download/attachments/9675985/labs_all.png?version=1&amp;modificationDate=1353253026460&amp;api=v2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3256" name="Text Box 2"/>
          <p:cNvSpPr txBox="1">
            <a:spLocks noChangeArrowheads="1"/>
          </p:cNvSpPr>
          <p:nvPr/>
        </p:nvSpPr>
        <p:spPr bwMode="auto">
          <a:xfrm>
            <a:off x="773113" y="64770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3257" name="Picture 11" descr="FSD logo_Final1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3988"/>
            <a:ext cx="1674812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971800" y="3810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  <a:latin typeface="Arial" panose="020B0604020202020204" pitchFamily="34" charset="0"/>
              </a:rPr>
              <a:t>What’s Happening Today ?</a:t>
            </a:r>
          </a:p>
        </p:txBody>
      </p:sp>
      <p:pic>
        <p:nvPicPr>
          <p:cNvPr id="53260" name="Picture 12" descr="Judge_HDX4000-resized-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400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819400" y="12954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smtClean="0">
                <a:solidFill>
                  <a:srgbClr val="FFFFFF"/>
                </a:solidFill>
                <a:latin typeface="Arial" panose="020B0604020202020204" pitchFamily="34" charset="0"/>
              </a:rPr>
              <a:t>Video Testimony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811213" y="2302346"/>
            <a:ext cx="7696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Court rule (MCR 6.006) recommendation is under consideration that will allow the Judges more discretion as to when video is an appropriate method for expert witness testimony.  </a:t>
            </a:r>
            <a:r>
              <a:rPr lang="en-US" altLang="en-US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05113"/>
            <a:ext cx="3314700" cy="2982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6" y="2108423"/>
            <a:ext cx="3311018" cy="2978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600" y="5931242"/>
            <a:ext cx="7620000" cy="92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537653"/>
            <a:ext cx="838200" cy="879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5345945"/>
            <a:ext cx="1447800" cy="1262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1000"/>
            <a:ext cx="9067800" cy="62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Management Interface</a:t>
            </a:r>
            <a:endParaRPr lang="en-US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46"/>
          <a:stretch/>
        </p:blipFill>
        <p:spPr>
          <a:xfrm>
            <a:off x="3848100" y="5672564"/>
            <a:ext cx="1371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76200" y="1009313"/>
            <a:ext cx="8763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FSD’s Forensic Advantage (FA) and PAAM’s Adult Case Tracking (ACT) Systems</a:t>
            </a:r>
          </a:p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23622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79 counties utilize PAAM’s ACT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Berrien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Oakland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Saginaw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600" y="5931242"/>
            <a:ext cx="7620000" cy="92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537653"/>
            <a:ext cx="838200" cy="879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5345945"/>
            <a:ext cx="1447800" cy="1262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1000"/>
            <a:ext cx="9067800" cy="62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Management Interface</a:t>
            </a:r>
            <a:endParaRPr lang="en-US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46"/>
          <a:stretch/>
        </p:blipFill>
        <p:spPr>
          <a:xfrm>
            <a:off x="3848100" y="5672564"/>
            <a:ext cx="1371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76200" y="1009313"/>
            <a:ext cx="8763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FSD’s Forensic Advantage (FA) and PAAM’s Adult Case Tracking (ACT) Systems</a:t>
            </a:r>
          </a:p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014"/>
            <a:ext cx="9144000" cy="26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81400" y="3048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Grand Rapids Forensic Laboratory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62600" y="1622425"/>
            <a:ext cx="37338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smtClean="0">
                <a:solidFill>
                  <a:srgbClr val="000000"/>
                </a:solidFill>
              </a:rPr>
              <a:t>Services</a:t>
            </a:r>
            <a:r>
              <a:rPr lang="en-US" altLang="en-US" sz="2000" smtClean="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  </a:t>
            </a:r>
            <a:r>
              <a:rPr lang="en-US" altLang="en-US" sz="2000" smtClean="0">
                <a:solidFill>
                  <a:srgbClr val="000000"/>
                </a:solidFill>
              </a:rPr>
              <a:t>                    </a:t>
            </a:r>
            <a:endParaRPr lang="en-US" altLang="en-US" sz="2000" u="sng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400" b="0" smtClean="0">
                <a:solidFill>
                  <a:srgbClr val="000000"/>
                </a:solidFill>
              </a:rPr>
              <a:t> </a:t>
            </a:r>
            <a:r>
              <a:rPr lang="en-US" altLang="en-US" b="0" smtClean="0">
                <a:solidFill>
                  <a:srgbClr val="000000"/>
                </a:solidFill>
              </a:rPr>
              <a:t>Biology (DNA &amp; Screening)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Controlled Substances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Crime Scene Investigation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Firearms &amp; Toolmarks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Latent Prints</a:t>
            </a:r>
            <a:endParaRPr lang="en-US" altLang="en-US" b="0" smtClean="0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Trace Evidence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8198" name="Picture 7" descr="G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41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FSD logo_Final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4542"/>
            <a:ext cx="1219200" cy="81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2484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Wayne County Criminal Advocacy Program Seminar</a:t>
            </a:r>
            <a:endParaRPr lang="en-US" sz="1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Where can I find the MSP Forensic Laboratory’s training and procedures manuals?</a:t>
            </a:r>
            <a:endParaRPr lang="en-US" sz="24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794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Question </a:t>
            </a: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7</a:t>
            </a:r>
            <a:endParaRPr lang="en-US" sz="3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4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://www.mspsttbureau.org/download/attachments/9675985/labs_all.png?version=1&amp;modificationDate=135325302646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8131" name="AutoShape 4" descr="http://www.mspsttbureau.org/download/attachments/9675985/labs_all.png?version=1&amp;modificationDate=1353253026460&amp;api=v2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1066800"/>
            <a:ext cx="9144000" cy="533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135" name="Text Box 2"/>
          <p:cNvSpPr txBox="1">
            <a:spLocks noChangeArrowheads="1"/>
          </p:cNvSpPr>
          <p:nvPr/>
        </p:nvSpPr>
        <p:spPr bwMode="auto">
          <a:xfrm>
            <a:off x="773113" y="64770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8136" name="Picture 11" descr="FSD logo_Final1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3988"/>
            <a:ext cx="1674812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2971800" y="3810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  <a:latin typeface="Arial" panose="020B0604020202020204" pitchFamily="34" charset="0"/>
              </a:rPr>
              <a:t>What’s Happening Today ?</a:t>
            </a: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2971800" y="5332413"/>
            <a:ext cx="342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  <a:latin typeface="Arial" panose="020B0604020202020204" pitchFamily="34" charset="0"/>
                <a:hlinkClick r:id="rId4"/>
              </a:rPr>
              <a:t>http://www.mspsttbureau.org</a:t>
            </a:r>
            <a:r>
              <a:rPr lang="en-US" altLang="en-US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Username: </a:t>
            </a:r>
            <a:r>
              <a:rPr lang="en-US" altLang="en-US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michigansado</a:t>
            </a:r>
            <a:endParaRPr lang="en-US" altLang="en-US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Password: 123456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2209800" y="1614488"/>
            <a:ext cx="464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smtClean="0">
                <a:solidFill>
                  <a:srgbClr val="FFFFFF"/>
                </a:solidFill>
                <a:latin typeface="Arial" panose="020B0604020202020204" pitchFamily="34" charset="0"/>
              </a:rPr>
              <a:t>FSD Documentation Management Site</a:t>
            </a:r>
          </a:p>
        </p:txBody>
      </p:sp>
      <p:pic>
        <p:nvPicPr>
          <p:cNvPr id="48153" name="Picture 25" descr="small_red-arrow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75325"/>
            <a:ext cx="12954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2300287"/>
            <a:ext cx="7483049" cy="2901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4542"/>
            <a:ext cx="1219200" cy="81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2484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Wayne County Criminal Advocacy Program Seminar</a:t>
            </a:r>
            <a:endParaRPr lang="en-US" sz="1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Is there a limit on the number of items of evidence the MSP will DNA test for one case? If so, how many?</a:t>
            </a:r>
            <a:endParaRPr lang="en-US" sz="24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794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Question </a:t>
            </a: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3</a:t>
            </a:r>
            <a:endParaRPr lang="en-US" sz="3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6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4542"/>
            <a:ext cx="1219200" cy="81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152400" y="4677054"/>
            <a:ext cx="9067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DC9E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DC9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248400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Wayne County Criminal Advocacy Program Seminar</a:t>
            </a:r>
            <a:endParaRPr lang="en-US" sz="1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82000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Does the Michigan State Police Forensic Laboratory believe or take the position that it works for the prosecutor’s office</a:t>
            </a:r>
            <a:r>
              <a:rPr lang="en-US" sz="24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?</a:t>
            </a:r>
          </a:p>
          <a:p>
            <a:pPr algn="ctr">
              <a:spcAft>
                <a:spcPts val="300"/>
              </a:spcAft>
            </a:pPr>
            <a:r>
              <a:rPr lang="en-US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(1986 Karl Vinson case)</a:t>
            </a:r>
            <a:endParaRPr lang="en-US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794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dirty="0" smtClean="0">
                <a:solidFill>
                  <a:srgbClr val="FFF2CF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Question 1</a:t>
            </a:r>
            <a:endParaRPr lang="en-US" sz="3600" dirty="0">
              <a:solidFill>
                <a:srgbClr val="FFF2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038600" y="304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Northville Forensic Laboratory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62600" y="1622425"/>
            <a:ext cx="37338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dirty="0" smtClean="0">
                <a:solidFill>
                  <a:srgbClr val="000000"/>
                </a:solidFill>
              </a:rPr>
              <a:t>Services</a:t>
            </a:r>
            <a:r>
              <a:rPr lang="en-US" altLang="en-US" sz="2400" dirty="0" smtClean="0">
                <a:solidFill>
                  <a:srgbClr val="000000"/>
                </a:solidFill>
              </a:rPr>
              <a:t>      </a:t>
            </a:r>
            <a:r>
              <a:rPr lang="en-US" altLang="en-US" sz="2000" dirty="0" smtClean="0">
                <a:solidFill>
                  <a:srgbClr val="000000"/>
                </a:solidFill>
              </a:rPr>
              <a:t>                 </a:t>
            </a:r>
            <a:endParaRPr lang="en-US" altLang="en-US" sz="2000" u="sng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Biology (DNA &amp; Screening)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Controlled Substances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Crime Scene Investigation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Latent </a:t>
            </a:r>
            <a:r>
              <a:rPr lang="en-US" altLang="en-US" b="0" dirty="0" smtClean="0">
                <a:solidFill>
                  <a:srgbClr val="000000"/>
                </a:solidFill>
              </a:rPr>
              <a:t>Prints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</a:t>
            </a:r>
            <a:r>
              <a:rPr lang="en-US" altLang="en-US" b="0" dirty="0" smtClean="0">
                <a:solidFill>
                  <a:srgbClr val="3333CC"/>
                </a:solidFill>
              </a:rPr>
              <a:t>Polygraph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Trace Evidence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9222" name="Picture 7" descr="NV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10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FSD logo_Final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114800" y="304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Bridgeport Forensic Laboratory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62600" y="1371600"/>
            <a:ext cx="37338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smtClean="0">
                <a:solidFill>
                  <a:srgbClr val="000000"/>
                </a:solidFill>
              </a:rPr>
              <a:t>Services</a:t>
            </a:r>
            <a:r>
              <a:rPr lang="en-US" altLang="en-US" sz="2400" smtClean="0">
                <a:solidFill>
                  <a:srgbClr val="000000"/>
                </a:solidFill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</a:rPr>
              <a:t>                      </a:t>
            </a:r>
            <a:endParaRPr lang="en-US" altLang="en-US" sz="2000" u="sng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Biology (Screening only)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Controlled Substances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Crime Scene Investigation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Firearms &amp; Toolmarks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Latent Prints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Trace Evidence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 Questioned Documents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0246" name="Picture 8" descr="BP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10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FSD logo_Final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76600" y="3048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Sterling Heights Forensic Laboratory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562600" y="1622425"/>
            <a:ext cx="37338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dirty="0" smtClean="0">
                <a:solidFill>
                  <a:srgbClr val="000000"/>
                </a:solidFill>
              </a:rPr>
              <a:t>Services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                      </a:t>
            </a:r>
            <a:endParaRPr lang="en-US" altLang="en-US" sz="2000" u="sng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Biology (Screening only)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Controlled Substances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Crime Scene Investigation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Latent </a:t>
            </a:r>
            <a:r>
              <a:rPr lang="en-US" altLang="en-US" b="0" dirty="0" smtClean="0">
                <a:solidFill>
                  <a:srgbClr val="000000"/>
                </a:solidFill>
              </a:rPr>
              <a:t>Prints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b="0" dirty="0" smtClean="0">
                <a:solidFill>
                  <a:srgbClr val="000000"/>
                </a:solidFill>
              </a:rPr>
              <a:t> Trace </a:t>
            </a:r>
            <a:r>
              <a:rPr lang="en-US" altLang="en-US" b="0" dirty="0" smtClean="0">
                <a:solidFill>
                  <a:srgbClr val="000000"/>
                </a:solidFill>
              </a:rPr>
              <a:t>Evidence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1270" name="Picture 8" descr="SH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181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FSD logo_Final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73113" y="6456363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FFFFFF"/>
                </a:solidFill>
              </a:rPr>
              <a:t>“A PROUD tradition of SERVICE through EXCELLENCE, INTEGRITY and COURTESY.”</a:t>
            </a:r>
            <a:r>
              <a:rPr lang="en-US" altLang="en-US" sz="14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038600" y="304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FFFF"/>
                </a:solidFill>
              </a:rPr>
              <a:t>Marquette Forensic Laboratory</a:t>
            </a:r>
          </a:p>
        </p:txBody>
      </p:sp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4572000" y="1333500"/>
            <a:ext cx="48768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latin typeface="Arial" charset="0"/>
              </a:rPr>
              <a:t>Services                                                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                     </a:t>
            </a:r>
            <a:endParaRPr lang="en-US" sz="2000" b="1" u="sng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Controlled Substances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Biology (Screening only)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Toxicology (Blood alcohols only)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Crime Scene Investigation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Latent Prints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2D2DB9">
                    <a:lumMod val="75000"/>
                  </a:srgbClr>
                </a:solidFill>
                <a:latin typeface="Arial" charset="0"/>
              </a:rPr>
              <a:t>Polygraph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2295" name="Picture 14" descr="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65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 descr="Marquet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5720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FSD logo_Final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MSP 1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F2D8A4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1453</TotalTime>
  <Words>2798</Words>
  <Application>Microsoft Office PowerPoint</Application>
  <PresentationFormat>On-screen Show (4:3)</PresentationFormat>
  <Paragraphs>491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53</vt:i4>
      </vt:variant>
    </vt:vector>
  </HeadingPairs>
  <TitlesOfParts>
    <vt:vector size="81" baseType="lpstr">
      <vt:lpstr>Arial</vt:lpstr>
      <vt:lpstr>Arial Narrow</vt:lpstr>
      <vt:lpstr>Arial Rounded MT Bold</vt:lpstr>
      <vt:lpstr>Calibri</vt:lpstr>
      <vt:lpstr>Franklin Gothic Medium</vt:lpstr>
      <vt:lpstr>Times New Roman</vt:lpstr>
      <vt:lpstr>Verdana</vt:lpstr>
      <vt:lpstr>Wingdings</vt:lpstr>
      <vt:lpstr>Horizon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18_Default Design</vt:lpstr>
      <vt:lpstr>19_Default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Accreditation  of msp laboratories</vt:lpstr>
      <vt:lpstr>What is accreditation?</vt:lpstr>
      <vt:lpstr>why is accreditation important for MSP laboratories?</vt:lpstr>
      <vt:lpstr>ASCLD, ISO, &amp; ASCLD/LAB</vt:lpstr>
      <vt:lpstr>iso/iec 17025</vt:lpstr>
      <vt:lpstr>Supplemental requirements for ascld/lab accreditation</vt:lpstr>
      <vt:lpstr>and even more requirements… our own!</vt:lpstr>
      <vt:lpstr>assessment</vt:lpstr>
      <vt:lpstr>On-Site Assessment</vt:lpstr>
      <vt:lpstr>What happens after an assessment?</vt:lpstr>
      <vt:lpstr>Then…</vt:lpstr>
      <vt:lpstr>The accreditation cycle</vt:lpstr>
      <vt:lpstr>References and more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</dc:title>
  <dc:creator>Elizabeth Gormley</dc:creator>
  <cp:lastModifiedBy>Gregoire P. Michaud</cp:lastModifiedBy>
  <cp:revision>141</cp:revision>
  <dcterms:created xsi:type="dcterms:W3CDTF">2015-10-08T16:39:52Z</dcterms:created>
  <dcterms:modified xsi:type="dcterms:W3CDTF">2015-10-23T03:26:16Z</dcterms:modified>
  <cp:contentStatus/>
</cp:coreProperties>
</file>