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80" r:id="rId4"/>
    <p:sldId id="258" r:id="rId5"/>
    <p:sldId id="259" r:id="rId6"/>
    <p:sldId id="260" r:id="rId7"/>
    <p:sldId id="261" r:id="rId8"/>
    <p:sldId id="263" r:id="rId9"/>
    <p:sldId id="275" r:id="rId10"/>
    <p:sldId id="264" r:id="rId11"/>
    <p:sldId id="265" r:id="rId12"/>
    <p:sldId id="266" r:id="rId13"/>
    <p:sldId id="296" r:id="rId14"/>
    <p:sldId id="267" r:id="rId15"/>
    <p:sldId id="284" r:id="rId16"/>
    <p:sldId id="298" r:id="rId17"/>
    <p:sldId id="297" r:id="rId18"/>
    <p:sldId id="283" r:id="rId19"/>
    <p:sldId id="268" r:id="rId20"/>
    <p:sldId id="269" r:id="rId21"/>
    <p:sldId id="270" r:id="rId22"/>
    <p:sldId id="277" r:id="rId23"/>
    <p:sldId id="272" r:id="rId24"/>
    <p:sldId id="285" r:id="rId25"/>
    <p:sldId id="282" r:id="rId26"/>
    <p:sldId id="281" r:id="rId27"/>
    <p:sldId id="291" r:id="rId28"/>
    <p:sldId id="290" r:id="rId29"/>
    <p:sldId id="289" r:id="rId30"/>
    <p:sldId id="288" r:id="rId31"/>
    <p:sldId id="287" r:id="rId32"/>
    <p:sldId id="286" r:id="rId33"/>
    <p:sldId id="295" r:id="rId34"/>
    <p:sldId id="299" r:id="rId35"/>
    <p:sldId id="30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50" autoAdjust="0"/>
    <p:restoredTop sz="94660"/>
  </p:normalViewPr>
  <p:slideViewPr>
    <p:cSldViewPr snapToGrid="0">
      <p:cViewPr varScale="1">
        <p:scale>
          <a:sx n="72" d="100"/>
          <a:sy n="72"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106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98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926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9963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627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492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111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41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942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3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dirty="0"/>
              <a:t>Click icon to add picture</a:t>
            </a:r>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10/22/2020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2857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10/22/2020</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485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iszdb.hu/?szinkron=5193" TargetMode="External"/><Relationship Id="rId7" Type="http://schemas.openxmlformats.org/officeDocument/2006/relationships/hyperlink" Target="https://creativecommons.org/licenses/by-nc-nd/3.0/"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elname.com/2011/01/reyes-magos-despiden-baltasar-por.html" TargetMode="External"/><Relationship Id="rId5" Type="http://schemas.openxmlformats.org/officeDocument/2006/relationships/image" Target="../media/image4.jpg"/><Relationship Id="rId4" Type="http://schemas.openxmlformats.org/officeDocument/2006/relationships/hyperlink" Target="https://creativecommons.org/licenses/by-nc-sa/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644D7-88FD-420D-87A7-5515D1399259}"/>
              </a:ext>
            </a:extLst>
          </p:cNvPr>
          <p:cNvSpPr>
            <a:spLocks noGrp="1"/>
          </p:cNvSpPr>
          <p:nvPr>
            <p:ph type="ctrTitle"/>
          </p:nvPr>
        </p:nvSpPr>
        <p:spPr/>
        <p:txBody>
          <a:bodyPr/>
          <a:lstStyle/>
          <a:p>
            <a:pPr algn="ctr"/>
            <a:r>
              <a:rPr lang="en-US" dirty="0">
                <a:solidFill>
                  <a:srgbClr val="FF0000"/>
                </a:solidFill>
              </a:rPr>
              <a:t>LIGHTS, CAMERA, ACTION! </a:t>
            </a:r>
          </a:p>
        </p:txBody>
      </p:sp>
      <p:sp>
        <p:nvSpPr>
          <p:cNvPr id="3" name="Subtitle 2">
            <a:extLst>
              <a:ext uri="{FF2B5EF4-FFF2-40B4-BE49-F238E27FC236}">
                <a16:creationId xmlns:a16="http://schemas.microsoft.com/office/drawing/2014/main" id="{030F8C81-C178-4835-8C44-07DAE041CA3B}"/>
              </a:ext>
            </a:extLst>
          </p:cNvPr>
          <p:cNvSpPr>
            <a:spLocks noGrp="1"/>
          </p:cNvSpPr>
          <p:nvPr>
            <p:ph type="subTitle" idx="1"/>
          </p:nvPr>
        </p:nvSpPr>
        <p:spPr/>
        <p:txBody>
          <a:bodyPr>
            <a:noAutofit/>
          </a:bodyPr>
          <a:lstStyle/>
          <a:p>
            <a:r>
              <a:rPr lang="en-US" sz="2400" dirty="0"/>
              <a:t>TELLING YOUR TRIAL STORY THROUGH CROSS-EXAMINATION</a:t>
            </a:r>
          </a:p>
        </p:txBody>
      </p:sp>
    </p:spTree>
    <p:extLst>
      <p:ext uri="{BB962C8B-B14F-4D97-AF65-F5344CB8AC3E}">
        <p14:creationId xmlns:p14="http://schemas.microsoft.com/office/powerpoint/2010/main" val="253884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9A846-1BCC-4193-8BFB-7D51C0AB362B}"/>
              </a:ext>
            </a:extLst>
          </p:cNvPr>
          <p:cNvSpPr>
            <a:spLocks noGrp="1"/>
          </p:cNvSpPr>
          <p:nvPr>
            <p:ph type="title"/>
          </p:nvPr>
        </p:nvSpPr>
        <p:spPr/>
        <p:txBody>
          <a:bodyPr/>
          <a:lstStyle/>
          <a:p>
            <a:r>
              <a:rPr lang="en-US" dirty="0"/>
              <a:t>FACTS BEYOND CHANGE: DON’T stop with the negative</a:t>
            </a:r>
          </a:p>
        </p:txBody>
      </p:sp>
      <p:sp>
        <p:nvSpPr>
          <p:cNvPr id="3" name="Content Placeholder 2">
            <a:extLst>
              <a:ext uri="{FF2B5EF4-FFF2-40B4-BE49-F238E27FC236}">
                <a16:creationId xmlns:a16="http://schemas.microsoft.com/office/drawing/2014/main" id="{FADA604B-0788-4FA6-B042-B129B6DE72B2}"/>
              </a:ext>
            </a:extLst>
          </p:cNvPr>
          <p:cNvSpPr>
            <a:spLocks noGrp="1"/>
          </p:cNvSpPr>
          <p:nvPr>
            <p:ph idx="1"/>
          </p:nvPr>
        </p:nvSpPr>
        <p:spPr/>
        <p:txBody>
          <a:bodyPr>
            <a:normAutofit fontScale="62500" lnSpcReduction="20000"/>
          </a:bodyPr>
          <a:lstStyle/>
          <a:p>
            <a:pPr lvl="1"/>
            <a:r>
              <a:rPr lang="en-US" sz="3000" dirty="0"/>
              <a:t>Example: A search of Kristin Lavoy’s suitcase while at DTW yields 2 kilos of cocaine and a bag of Oxy pills . The issue is whether  Ms. Lavoy  consented to a search of her suitcase.  Assume the following facts beyond change:</a:t>
            </a:r>
          </a:p>
          <a:p>
            <a:pPr lvl="2"/>
            <a:r>
              <a:rPr lang="en-US" sz="3000" dirty="0"/>
              <a:t>When she was initially stopped she protested</a:t>
            </a:r>
          </a:p>
          <a:p>
            <a:pPr lvl="2"/>
            <a:r>
              <a:rPr lang="en-US" sz="3000" dirty="0"/>
              <a:t>She refused to signa a Miranda form</a:t>
            </a:r>
          </a:p>
          <a:p>
            <a:pPr lvl="2"/>
            <a:r>
              <a:rPr lang="en-US" sz="3000" dirty="0"/>
              <a:t>Officers never advised of her right to leave w/o being searched</a:t>
            </a:r>
          </a:p>
          <a:p>
            <a:pPr lvl="2"/>
            <a:r>
              <a:rPr lang="en-US" sz="3000" dirty="0"/>
              <a:t>She pulled her suitcase towards her</a:t>
            </a:r>
          </a:p>
          <a:p>
            <a:pPr lvl="2"/>
            <a:r>
              <a:rPr lang="en-US" sz="3000" dirty="0"/>
              <a:t>Four DEA agents surrounded  her</a:t>
            </a:r>
          </a:p>
          <a:p>
            <a:pPr lvl="2"/>
            <a:r>
              <a:rPr lang="en-US" sz="3000" dirty="0"/>
              <a:t>Agents were armed and uniformed</a:t>
            </a:r>
          </a:p>
          <a:p>
            <a:pPr lvl="2"/>
            <a:r>
              <a:rPr lang="en-US" sz="3000" dirty="0"/>
              <a:t>At no time did she manifest an attitude of cooperation. </a:t>
            </a:r>
          </a:p>
          <a:p>
            <a:pPr marL="0" indent="0">
              <a:buNone/>
            </a:pPr>
            <a:endParaRPr lang="en-US" sz="3000" dirty="0"/>
          </a:p>
          <a:p>
            <a:endParaRPr lang="en-US" dirty="0"/>
          </a:p>
        </p:txBody>
      </p:sp>
    </p:spTree>
    <p:extLst>
      <p:ext uri="{BB962C8B-B14F-4D97-AF65-F5344CB8AC3E}">
        <p14:creationId xmlns:p14="http://schemas.microsoft.com/office/powerpoint/2010/main" val="166518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AC2CA-E539-4692-BE8E-806D4845E8E7}"/>
              </a:ext>
            </a:extLst>
          </p:cNvPr>
          <p:cNvSpPr>
            <a:spLocks noGrp="1"/>
          </p:cNvSpPr>
          <p:nvPr>
            <p:ph type="title"/>
          </p:nvPr>
        </p:nvSpPr>
        <p:spPr/>
        <p:txBody>
          <a:bodyPr>
            <a:normAutofit fontScale="90000"/>
          </a:bodyPr>
          <a:lstStyle/>
          <a:p>
            <a:r>
              <a:rPr lang="en-US" dirty="0"/>
              <a:t> WHY CROSS EXAMINE?</a:t>
            </a:r>
            <a:br>
              <a:rPr lang="en-US" dirty="0"/>
            </a:br>
            <a:r>
              <a:rPr lang="en-US" dirty="0"/>
              <a:t> TO ADVANCE THEORY/Story OF the CASE! </a:t>
            </a:r>
            <a:br>
              <a:rPr lang="en-US" dirty="0"/>
            </a:br>
            <a:r>
              <a:rPr lang="en-US" dirty="0"/>
              <a:t>That’s it. </a:t>
            </a:r>
          </a:p>
        </p:txBody>
      </p:sp>
      <p:sp>
        <p:nvSpPr>
          <p:cNvPr id="3" name="Content Placeholder 2">
            <a:extLst>
              <a:ext uri="{FF2B5EF4-FFF2-40B4-BE49-F238E27FC236}">
                <a16:creationId xmlns:a16="http://schemas.microsoft.com/office/drawing/2014/main" id="{BA49C28A-6ADE-4F6A-B297-A9A68E092B38}"/>
              </a:ext>
            </a:extLst>
          </p:cNvPr>
          <p:cNvSpPr>
            <a:spLocks noGrp="1"/>
          </p:cNvSpPr>
          <p:nvPr>
            <p:ph idx="1"/>
          </p:nvPr>
        </p:nvSpPr>
        <p:spPr>
          <a:xfrm>
            <a:off x="1451579" y="2015732"/>
            <a:ext cx="9291215" cy="4037749"/>
          </a:xfrm>
        </p:spPr>
        <p:txBody>
          <a:bodyPr>
            <a:normAutofit fontScale="25000" lnSpcReduction="20000"/>
          </a:bodyPr>
          <a:lstStyle/>
          <a:p>
            <a:r>
              <a:rPr lang="en-US" sz="8000" dirty="0"/>
              <a:t>Highlighting helpful facts.</a:t>
            </a:r>
          </a:p>
          <a:p>
            <a:r>
              <a:rPr lang="en-US" sz="8000" dirty="0"/>
              <a:t>Putting harmful facts in context</a:t>
            </a:r>
          </a:p>
          <a:p>
            <a:r>
              <a:rPr lang="en-US" sz="8000" dirty="0"/>
              <a:t>Attacking witness credibility.  </a:t>
            </a:r>
          </a:p>
          <a:p>
            <a:pPr lvl="1"/>
            <a:r>
              <a:rPr lang="en-US" sz="8000" dirty="0"/>
              <a:t>Mistaken</a:t>
            </a:r>
          </a:p>
          <a:p>
            <a:pPr lvl="1"/>
            <a:r>
              <a:rPr lang="en-US" sz="8000" dirty="0"/>
              <a:t>Lying</a:t>
            </a:r>
          </a:p>
          <a:p>
            <a:pPr lvl="1"/>
            <a:r>
              <a:rPr lang="en-US" sz="8000" dirty="0"/>
              <a:t>Bias</a:t>
            </a:r>
          </a:p>
          <a:p>
            <a:pPr lvl="1"/>
            <a:r>
              <a:rPr lang="en-US" sz="8000" dirty="0"/>
              <a:t>Unreliable</a:t>
            </a:r>
          </a:p>
          <a:p>
            <a:pPr lvl="1"/>
            <a:r>
              <a:rPr lang="en-US" sz="8000" dirty="0"/>
              <a:t>Combination</a:t>
            </a:r>
          </a:p>
          <a:p>
            <a:pPr marL="457200" lvl="1" indent="0">
              <a:buNone/>
            </a:pPr>
            <a:endParaRPr lang="en-US" sz="8000" dirty="0"/>
          </a:p>
          <a:p>
            <a:r>
              <a:rPr lang="en-US" sz="8000" dirty="0"/>
              <a:t>DO NOT REPEAT THE DIRECT!!</a:t>
            </a:r>
          </a:p>
          <a:p>
            <a:pPr marL="0" indent="0">
              <a:buNone/>
            </a:pPr>
            <a:endParaRPr lang="en-US" dirty="0"/>
          </a:p>
          <a:p>
            <a:endParaRPr lang="en-US" dirty="0"/>
          </a:p>
        </p:txBody>
      </p:sp>
    </p:spTree>
    <p:extLst>
      <p:ext uri="{BB962C8B-B14F-4D97-AF65-F5344CB8AC3E}">
        <p14:creationId xmlns:p14="http://schemas.microsoft.com/office/powerpoint/2010/main" val="48691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5E483-3950-401E-81DB-E8FFCC68AE01}"/>
              </a:ext>
            </a:extLst>
          </p:cNvPr>
          <p:cNvSpPr>
            <a:spLocks noGrp="1"/>
          </p:cNvSpPr>
          <p:nvPr>
            <p:ph type="title"/>
          </p:nvPr>
        </p:nvSpPr>
        <p:spPr/>
        <p:txBody>
          <a:bodyPr/>
          <a:lstStyle/>
          <a:p>
            <a:r>
              <a:rPr lang="en-US" dirty="0"/>
              <a:t>WHY cross-examine?</a:t>
            </a:r>
            <a:br>
              <a:rPr lang="en-US" dirty="0"/>
            </a:br>
            <a:r>
              <a:rPr lang="en-US" dirty="0"/>
              <a:t>NO QUESTIONS, JUDGE</a:t>
            </a:r>
          </a:p>
        </p:txBody>
      </p:sp>
      <p:sp>
        <p:nvSpPr>
          <p:cNvPr id="3" name="Content Placeholder 2">
            <a:extLst>
              <a:ext uri="{FF2B5EF4-FFF2-40B4-BE49-F238E27FC236}">
                <a16:creationId xmlns:a16="http://schemas.microsoft.com/office/drawing/2014/main" id="{A7B5DE4C-F693-4D44-A52E-AC3DDE4A9D0D}"/>
              </a:ext>
            </a:extLst>
          </p:cNvPr>
          <p:cNvSpPr>
            <a:spLocks noGrp="1"/>
          </p:cNvSpPr>
          <p:nvPr>
            <p:ph idx="1"/>
          </p:nvPr>
        </p:nvSpPr>
        <p:spPr>
          <a:xfrm>
            <a:off x="808383" y="2015732"/>
            <a:ext cx="10257182" cy="3192372"/>
          </a:xfrm>
        </p:spPr>
        <p:txBody>
          <a:bodyPr>
            <a:normAutofit fontScale="55000" lnSpcReduction="20000"/>
          </a:bodyPr>
          <a:lstStyle/>
          <a:p>
            <a:r>
              <a:rPr lang="en-US" sz="5600" dirty="0"/>
              <a:t>Does this witness help you advance your theory of the case? </a:t>
            </a:r>
          </a:p>
          <a:p>
            <a:r>
              <a:rPr lang="en-US" sz="5600" dirty="0"/>
              <a:t>Saying “no questions” sends a message to the jury that the witness means nothing to you and didn’t say or do anything to hurt your client’s case.</a:t>
            </a:r>
          </a:p>
          <a:p>
            <a:pPr lvl="0"/>
            <a:endParaRPr lang="en-US" dirty="0"/>
          </a:p>
          <a:p>
            <a:pPr lvl="0"/>
            <a:endParaRPr lang="en-US" dirty="0"/>
          </a:p>
        </p:txBody>
      </p:sp>
    </p:spTree>
    <p:extLst>
      <p:ext uri="{BB962C8B-B14F-4D97-AF65-F5344CB8AC3E}">
        <p14:creationId xmlns:p14="http://schemas.microsoft.com/office/powerpoint/2010/main" val="346646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5E483-3950-401E-81DB-E8FFCC68AE01}"/>
              </a:ext>
            </a:extLst>
          </p:cNvPr>
          <p:cNvSpPr>
            <a:spLocks noGrp="1"/>
          </p:cNvSpPr>
          <p:nvPr>
            <p:ph type="title"/>
          </p:nvPr>
        </p:nvSpPr>
        <p:spPr/>
        <p:txBody>
          <a:bodyPr/>
          <a:lstStyle/>
          <a:p>
            <a:r>
              <a:rPr lang="en-US" dirty="0"/>
              <a:t>THEORY FOR THE WITNESS</a:t>
            </a:r>
          </a:p>
        </p:txBody>
      </p:sp>
      <p:sp>
        <p:nvSpPr>
          <p:cNvPr id="3" name="Content Placeholder 2">
            <a:extLst>
              <a:ext uri="{FF2B5EF4-FFF2-40B4-BE49-F238E27FC236}">
                <a16:creationId xmlns:a16="http://schemas.microsoft.com/office/drawing/2014/main" id="{A7B5DE4C-F693-4D44-A52E-AC3DDE4A9D0D}"/>
              </a:ext>
            </a:extLst>
          </p:cNvPr>
          <p:cNvSpPr>
            <a:spLocks noGrp="1"/>
          </p:cNvSpPr>
          <p:nvPr>
            <p:ph idx="1"/>
          </p:nvPr>
        </p:nvSpPr>
        <p:spPr>
          <a:xfrm>
            <a:off x="808383" y="2015732"/>
            <a:ext cx="10257182" cy="3192372"/>
          </a:xfrm>
        </p:spPr>
        <p:txBody>
          <a:bodyPr>
            <a:normAutofit fontScale="55000" lnSpcReduction="20000"/>
          </a:bodyPr>
          <a:lstStyle/>
          <a:p>
            <a:r>
              <a:rPr lang="en-US" sz="5600" dirty="0"/>
              <a:t>What do you want FF to believe about this witness</a:t>
            </a:r>
          </a:p>
          <a:p>
            <a:pPr lvl="1"/>
            <a:r>
              <a:rPr lang="en-US" sz="5400" dirty="0"/>
              <a:t>This witness is bias</a:t>
            </a:r>
          </a:p>
          <a:p>
            <a:pPr lvl="1"/>
            <a:r>
              <a:rPr lang="en-US" sz="5400" dirty="0"/>
              <a:t>This witness was sloppy in her investigation</a:t>
            </a:r>
          </a:p>
          <a:p>
            <a:pPr lvl="1"/>
            <a:r>
              <a:rPr lang="en-US" sz="5400" dirty="0"/>
              <a:t>This witness is mistaken</a:t>
            </a:r>
          </a:p>
          <a:p>
            <a:pPr lvl="1"/>
            <a:r>
              <a:rPr lang="en-US" sz="5400" dirty="0"/>
              <a:t>This witness is lying </a:t>
            </a:r>
          </a:p>
          <a:p>
            <a:pPr lvl="1"/>
            <a:endParaRPr lang="en-US" sz="5400" dirty="0"/>
          </a:p>
          <a:p>
            <a:pPr lvl="0"/>
            <a:endParaRPr lang="en-US" dirty="0"/>
          </a:p>
          <a:p>
            <a:pPr lvl="0"/>
            <a:endParaRPr lang="en-US" dirty="0"/>
          </a:p>
        </p:txBody>
      </p:sp>
    </p:spTree>
    <p:extLst>
      <p:ext uri="{BB962C8B-B14F-4D97-AF65-F5344CB8AC3E}">
        <p14:creationId xmlns:p14="http://schemas.microsoft.com/office/powerpoint/2010/main" val="108856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4BDA2-4979-44FE-B2AB-0D877D9A36F6}"/>
              </a:ext>
            </a:extLst>
          </p:cNvPr>
          <p:cNvSpPr>
            <a:spLocks noGrp="1"/>
          </p:cNvSpPr>
          <p:nvPr>
            <p:ph type="title"/>
          </p:nvPr>
        </p:nvSpPr>
        <p:spPr/>
        <p:txBody>
          <a:bodyPr/>
          <a:lstStyle/>
          <a:p>
            <a:r>
              <a:rPr lang="en-US" dirty="0"/>
              <a:t>MAKE CHAPTERS FOR EACH WITNESS</a:t>
            </a:r>
          </a:p>
        </p:txBody>
      </p:sp>
      <p:sp>
        <p:nvSpPr>
          <p:cNvPr id="3" name="Content Placeholder 2">
            <a:extLst>
              <a:ext uri="{FF2B5EF4-FFF2-40B4-BE49-F238E27FC236}">
                <a16:creationId xmlns:a16="http://schemas.microsoft.com/office/drawing/2014/main" id="{C71910CC-BE27-4876-BFC1-81455CAC2ABC}"/>
              </a:ext>
            </a:extLst>
          </p:cNvPr>
          <p:cNvSpPr>
            <a:spLocks noGrp="1"/>
          </p:cNvSpPr>
          <p:nvPr>
            <p:ph idx="1"/>
          </p:nvPr>
        </p:nvSpPr>
        <p:spPr>
          <a:xfrm>
            <a:off x="1451579" y="1749288"/>
            <a:ext cx="9640491" cy="4304194"/>
          </a:xfrm>
        </p:spPr>
        <p:txBody>
          <a:bodyPr>
            <a:normAutofit lnSpcReduction="10000"/>
          </a:bodyPr>
          <a:lstStyle/>
          <a:p>
            <a:r>
              <a:rPr lang="en-US" sz="2200" dirty="0"/>
              <a:t>One discrete point that supports your theory of the case and theory of the witness  </a:t>
            </a:r>
          </a:p>
          <a:p>
            <a:r>
              <a:rPr lang="en-US" sz="2200" dirty="0"/>
              <a:t>Theory: Gov’t witness lying on your client to avoid prison sentence </a:t>
            </a:r>
          </a:p>
          <a:p>
            <a:r>
              <a:rPr lang="en-US" sz="2200" dirty="0"/>
              <a:t>Sammy Snitch Chapters:</a:t>
            </a:r>
          </a:p>
          <a:p>
            <a:pPr lvl="1"/>
            <a:r>
              <a:rPr lang="en-US" sz="2200" dirty="0"/>
              <a:t>Reason to doubt Sammy Snitch testimony because he has snitched in the past and received a benefit;</a:t>
            </a:r>
          </a:p>
          <a:p>
            <a:pPr lvl="1"/>
            <a:r>
              <a:rPr lang="en-US" sz="2200" dirty="0"/>
              <a:t>Reason to doubt Sammy Snitch’s testimony because he was facing 25 mandatory years before making deal with government;</a:t>
            </a:r>
          </a:p>
          <a:p>
            <a:pPr lvl="1"/>
            <a:r>
              <a:rPr lang="en-US" sz="2200" dirty="0"/>
              <a:t>Reason to Doubt Sammy Snitch’s testimony because he told a completely different story before he was given the plea deal </a:t>
            </a:r>
          </a:p>
          <a:p>
            <a:pPr lvl="1"/>
            <a:endParaRPr lang="en-US" dirty="0"/>
          </a:p>
          <a:p>
            <a:pPr marL="0" indent="0">
              <a:buNone/>
            </a:pPr>
            <a:endParaRPr lang="en-US" dirty="0"/>
          </a:p>
        </p:txBody>
      </p:sp>
    </p:spTree>
    <p:extLst>
      <p:ext uri="{BB962C8B-B14F-4D97-AF65-F5344CB8AC3E}">
        <p14:creationId xmlns:p14="http://schemas.microsoft.com/office/powerpoint/2010/main" val="3780385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ONE CHAPTER PER PAGE </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lstStyle/>
          <a:p>
            <a:pPr lvl="0"/>
            <a:r>
              <a:rPr lang="en-US" dirty="0"/>
              <a:t>Easier to reorganize, add, or delete chapters mid-trial</a:t>
            </a:r>
          </a:p>
          <a:p>
            <a:pPr lvl="0"/>
            <a:r>
              <a:rPr lang="en-US" dirty="0"/>
              <a:t>Easy to reference mid-cross</a:t>
            </a:r>
          </a:p>
          <a:p>
            <a:pPr lvl="1"/>
            <a:r>
              <a:rPr lang="en-US" dirty="0"/>
              <a:t>Leads to less reliance on notes</a:t>
            </a:r>
          </a:p>
          <a:p>
            <a:endParaRPr lang="en-US" dirty="0"/>
          </a:p>
        </p:txBody>
      </p:sp>
    </p:spTree>
    <p:extLst>
      <p:ext uri="{BB962C8B-B14F-4D97-AF65-F5344CB8AC3E}">
        <p14:creationId xmlns:p14="http://schemas.microsoft.com/office/powerpoint/2010/main" val="2474462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ARRANGE THE ORDER OF YOUR CHAPTERS</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lstStyle/>
          <a:p>
            <a:pPr lvl="0"/>
            <a:r>
              <a:rPr lang="en-US" dirty="0"/>
              <a:t>Primacy and Recency</a:t>
            </a:r>
          </a:p>
          <a:p>
            <a:pPr lvl="0"/>
            <a:r>
              <a:rPr lang="en-US" dirty="0"/>
              <a:t>Use Safe, strong points after risky, weaker ones</a:t>
            </a:r>
          </a:p>
          <a:p>
            <a:pPr lvl="0"/>
            <a:r>
              <a:rPr lang="en-US" dirty="0"/>
              <a:t>Use order of chapters to tell your story of the witness. </a:t>
            </a:r>
          </a:p>
          <a:p>
            <a:endParaRPr lang="en-US" dirty="0"/>
          </a:p>
        </p:txBody>
      </p:sp>
    </p:spTree>
    <p:extLst>
      <p:ext uri="{BB962C8B-B14F-4D97-AF65-F5344CB8AC3E}">
        <p14:creationId xmlns:p14="http://schemas.microsoft.com/office/powerpoint/2010/main" val="3199728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4BDA2-4979-44FE-B2AB-0D877D9A36F6}"/>
              </a:ext>
            </a:extLst>
          </p:cNvPr>
          <p:cNvSpPr>
            <a:spLocks noGrp="1"/>
          </p:cNvSpPr>
          <p:nvPr>
            <p:ph type="title"/>
          </p:nvPr>
        </p:nvSpPr>
        <p:spPr/>
        <p:txBody>
          <a:bodyPr/>
          <a:lstStyle/>
          <a:p>
            <a:r>
              <a:rPr lang="en-US" dirty="0"/>
              <a:t>Write out questions for each chapter</a:t>
            </a:r>
            <a:br>
              <a:rPr lang="en-US" dirty="0"/>
            </a:br>
            <a:endParaRPr lang="en-US" dirty="0"/>
          </a:p>
        </p:txBody>
      </p:sp>
      <p:sp>
        <p:nvSpPr>
          <p:cNvPr id="3" name="Content Placeholder 2">
            <a:extLst>
              <a:ext uri="{FF2B5EF4-FFF2-40B4-BE49-F238E27FC236}">
                <a16:creationId xmlns:a16="http://schemas.microsoft.com/office/drawing/2014/main" id="{C71910CC-BE27-4876-BFC1-81455CAC2ABC}"/>
              </a:ext>
            </a:extLst>
          </p:cNvPr>
          <p:cNvSpPr>
            <a:spLocks noGrp="1"/>
          </p:cNvSpPr>
          <p:nvPr>
            <p:ph idx="1"/>
          </p:nvPr>
        </p:nvSpPr>
        <p:spPr>
          <a:xfrm>
            <a:off x="1451579" y="1524000"/>
            <a:ext cx="9291215" cy="4529481"/>
          </a:xfrm>
        </p:spPr>
        <p:txBody>
          <a:bodyPr>
            <a:normAutofit/>
          </a:bodyPr>
          <a:lstStyle/>
          <a:p>
            <a:r>
              <a:rPr lang="en-US" dirty="0"/>
              <a:t>1</a:t>
            </a:r>
            <a:r>
              <a:rPr lang="en-US" baseline="30000" dirty="0"/>
              <a:t>st</a:t>
            </a:r>
            <a:r>
              <a:rPr lang="en-US" dirty="0"/>
              <a:t> Responder to crime scene important </a:t>
            </a:r>
          </a:p>
          <a:p>
            <a:pPr lvl="1"/>
            <a:r>
              <a:rPr lang="en-US" dirty="0"/>
              <a:t>First responder</a:t>
            </a:r>
          </a:p>
          <a:p>
            <a:pPr lvl="1"/>
            <a:r>
              <a:rPr lang="en-US" dirty="0"/>
              <a:t>First responder has responsibilities</a:t>
            </a:r>
          </a:p>
          <a:p>
            <a:pPr lvl="1"/>
            <a:r>
              <a:rPr lang="en-US" dirty="0"/>
              <a:t>Securing crime scene</a:t>
            </a:r>
          </a:p>
          <a:p>
            <a:pPr lvl="1"/>
            <a:r>
              <a:rPr lang="en-US" dirty="0"/>
              <a:t>Secure crime scene to make sure nothing contaminates it</a:t>
            </a:r>
          </a:p>
          <a:p>
            <a:pPr lvl="1"/>
            <a:r>
              <a:rPr lang="en-US" dirty="0"/>
              <a:t>Make sure ppl don’t walk through it</a:t>
            </a:r>
          </a:p>
          <a:p>
            <a:pPr lvl="1"/>
            <a:r>
              <a:rPr lang="en-US" dirty="0"/>
              <a:t>Collect evidence</a:t>
            </a:r>
          </a:p>
          <a:p>
            <a:pPr lvl="1"/>
            <a:r>
              <a:rPr lang="en-US" dirty="0"/>
              <a:t>Gloves </a:t>
            </a:r>
          </a:p>
          <a:p>
            <a:pPr marL="0" indent="0">
              <a:buNone/>
            </a:pPr>
            <a:endParaRPr lang="en-US" dirty="0"/>
          </a:p>
        </p:txBody>
      </p:sp>
    </p:spTree>
    <p:extLst>
      <p:ext uri="{BB962C8B-B14F-4D97-AF65-F5344CB8AC3E}">
        <p14:creationId xmlns:p14="http://schemas.microsoft.com/office/powerpoint/2010/main" val="478693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SOURCE YOUR FACTS </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lstStyle/>
          <a:p>
            <a:r>
              <a:rPr lang="en-US" dirty="0"/>
              <a:t>Source all of your facts</a:t>
            </a:r>
          </a:p>
          <a:p>
            <a:pPr lvl="1"/>
            <a:r>
              <a:rPr lang="en-US" dirty="0"/>
              <a:t>Had been drinking (Carter, Supp Rpt, Pg 3)</a:t>
            </a:r>
          </a:p>
          <a:p>
            <a:pPr lvl="1"/>
            <a:r>
              <a:rPr lang="en-US" dirty="0"/>
              <a:t>Heard 5 shots (Griggs, Search Warrant Affidavit, pg 4) </a:t>
            </a:r>
          </a:p>
          <a:p>
            <a:pPr lvl="1"/>
            <a:r>
              <a:rPr lang="en-US" dirty="0"/>
              <a:t>Decedent 5 shots to back (Med. Exam Report pg 4) </a:t>
            </a:r>
          </a:p>
          <a:p>
            <a:pPr lvl="1"/>
            <a:endParaRPr lang="en-US" dirty="0"/>
          </a:p>
          <a:p>
            <a:pPr lvl="1"/>
            <a:endParaRPr lang="en-US" dirty="0"/>
          </a:p>
          <a:p>
            <a:endParaRPr lang="en-US" dirty="0"/>
          </a:p>
        </p:txBody>
      </p:sp>
    </p:spTree>
    <p:extLst>
      <p:ext uri="{BB962C8B-B14F-4D97-AF65-F5344CB8AC3E}">
        <p14:creationId xmlns:p14="http://schemas.microsoft.com/office/powerpoint/2010/main" val="2928958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BC2D7-B338-4A15-9E07-2E5B6CD04FBD}"/>
              </a:ext>
            </a:extLst>
          </p:cNvPr>
          <p:cNvSpPr>
            <a:spLocks noGrp="1"/>
          </p:cNvSpPr>
          <p:nvPr>
            <p:ph type="title"/>
          </p:nvPr>
        </p:nvSpPr>
        <p:spPr/>
        <p:txBody>
          <a:bodyPr/>
          <a:lstStyle/>
          <a:p>
            <a:r>
              <a:rPr lang="en-US" dirty="0"/>
              <a:t>MAKING STATEMENTS(ASKING questions)</a:t>
            </a:r>
            <a:br>
              <a:rPr lang="en-US" dirty="0"/>
            </a:br>
            <a:r>
              <a:rPr lang="en-US" dirty="0"/>
              <a:t>LEAD LEAD LEAD LEAD LEAD</a:t>
            </a:r>
          </a:p>
        </p:txBody>
      </p:sp>
      <p:sp>
        <p:nvSpPr>
          <p:cNvPr id="3" name="Content Placeholder 2">
            <a:extLst>
              <a:ext uri="{FF2B5EF4-FFF2-40B4-BE49-F238E27FC236}">
                <a16:creationId xmlns:a16="http://schemas.microsoft.com/office/drawing/2014/main" id="{2F2281D5-FF40-41C8-B674-52821567CD75}"/>
              </a:ext>
            </a:extLst>
          </p:cNvPr>
          <p:cNvSpPr>
            <a:spLocks noGrp="1"/>
          </p:cNvSpPr>
          <p:nvPr>
            <p:ph idx="1"/>
          </p:nvPr>
        </p:nvSpPr>
        <p:spPr/>
        <p:txBody>
          <a:bodyPr>
            <a:normAutofit/>
          </a:bodyPr>
          <a:lstStyle/>
          <a:p>
            <a:pPr lvl="0"/>
            <a:r>
              <a:rPr lang="en-US" dirty="0"/>
              <a:t>Leading questions DECLARE the answer:  </a:t>
            </a:r>
            <a:r>
              <a:rPr lang="en-US" i="1" dirty="0"/>
              <a:t>Officer, you were not wearing gloves when you handled the evidence.  </a:t>
            </a:r>
          </a:p>
          <a:p>
            <a:pPr lvl="0"/>
            <a:r>
              <a:rPr lang="en-US" dirty="0"/>
              <a:t>Leading Questions allow you to control word choice</a:t>
            </a:r>
          </a:p>
          <a:p>
            <a:pPr lvl="0"/>
            <a:r>
              <a:rPr lang="en-US" dirty="0"/>
              <a:t>Leading Questions trains the witness to give short answers </a:t>
            </a:r>
          </a:p>
          <a:p>
            <a:pPr lvl="0"/>
            <a:r>
              <a:rPr lang="en-US" dirty="0"/>
              <a:t>Never begin a cross question with who, what, when, why, how, explain, or describe: Encourages long winded answers and introduces far greater dimensions of risk and occasions for less control </a:t>
            </a:r>
          </a:p>
          <a:p>
            <a:pPr lvl="0"/>
            <a:endParaRPr lang="en-US" dirty="0"/>
          </a:p>
          <a:p>
            <a:endParaRPr lang="en-US" dirty="0"/>
          </a:p>
        </p:txBody>
      </p:sp>
    </p:spTree>
    <p:extLst>
      <p:ext uri="{BB962C8B-B14F-4D97-AF65-F5344CB8AC3E}">
        <p14:creationId xmlns:p14="http://schemas.microsoft.com/office/powerpoint/2010/main" val="63674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C830-832A-41F4-B2C7-EE423F2F3429}"/>
              </a:ext>
            </a:extLst>
          </p:cNvPr>
          <p:cNvSpPr>
            <a:spLocks noGrp="1"/>
          </p:cNvSpPr>
          <p:nvPr>
            <p:ph type="title"/>
          </p:nvPr>
        </p:nvSpPr>
        <p:spPr/>
        <p:txBody>
          <a:bodyPr/>
          <a:lstStyle/>
          <a:p>
            <a:r>
              <a:rPr lang="en-US" dirty="0"/>
              <a:t>IT’S STORYTIME</a:t>
            </a:r>
          </a:p>
        </p:txBody>
      </p:sp>
      <p:pic>
        <p:nvPicPr>
          <p:cNvPr id="7" name="Content Placeholder 6">
            <a:extLst>
              <a:ext uri="{FF2B5EF4-FFF2-40B4-BE49-F238E27FC236}">
                <a16:creationId xmlns:a16="http://schemas.microsoft.com/office/drawing/2014/main" id="{0EB47034-EAA2-4083-ADBF-639D7B565C49}"/>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5144294" y="2470944"/>
            <a:ext cx="1905000" cy="2540000"/>
          </a:xfrm>
        </p:spPr>
      </p:pic>
      <p:sp>
        <p:nvSpPr>
          <p:cNvPr id="8" name="TextBox 7">
            <a:extLst>
              <a:ext uri="{FF2B5EF4-FFF2-40B4-BE49-F238E27FC236}">
                <a16:creationId xmlns:a16="http://schemas.microsoft.com/office/drawing/2014/main" id="{DC7B226B-C6E8-4E09-9AA1-598419AB84C5}"/>
              </a:ext>
            </a:extLst>
          </p:cNvPr>
          <p:cNvSpPr txBox="1"/>
          <p:nvPr/>
        </p:nvSpPr>
        <p:spPr>
          <a:xfrm>
            <a:off x="5144294" y="5010944"/>
            <a:ext cx="1905000" cy="369332"/>
          </a:xfrm>
          <a:prstGeom prst="rect">
            <a:avLst/>
          </a:prstGeom>
          <a:noFill/>
        </p:spPr>
        <p:txBody>
          <a:bodyPr wrap="square" rtlCol="0">
            <a:spAutoFit/>
          </a:bodyPr>
          <a:lstStyle/>
          <a:p>
            <a:r>
              <a:rPr lang="en-US" sz="900" dirty="0">
                <a:hlinkClick r:id="rId3" tooltip="http://iszdb.hu/?szinkron=5193"/>
              </a:rPr>
              <a:t>This Photo</a:t>
            </a:r>
            <a:r>
              <a:rPr lang="en-US" sz="900" dirty="0"/>
              <a:t> by Unknown Author is licensed under </a:t>
            </a:r>
            <a:r>
              <a:rPr lang="en-US" sz="900" dirty="0">
                <a:hlinkClick r:id="rId4" tooltip="https://creativecommons.org/licenses/by-nc-sa/3.0/"/>
              </a:rPr>
              <a:t>CC BY-SA-NC</a:t>
            </a:r>
            <a:endParaRPr lang="en-US" sz="900" dirty="0"/>
          </a:p>
        </p:txBody>
      </p:sp>
      <p:pic>
        <p:nvPicPr>
          <p:cNvPr id="10" name="Picture 9">
            <a:extLst>
              <a:ext uri="{FF2B5EF4-FFF2-40B4-BE49-F238E27FC236}">
                <a16:creationId xmlns:a16="http://schemas.microsoft.com/office/drawing/2014/main" id="{188E8E49-246C-46B2-B43D-E62EC8C04994}"/>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602559" y="2470944"/>
            <a:ext cx="4095750" cy="2409825"/>
          </a:xfrm>
          <a:prstGeom prst="rect">
            <a:avLst/>
          </a:prstGeom>
        </p:spPr>
      </p:pic>
      <p:sp>
        <p:nvSpPr>
          <p:cNvPr id="11" name="TextBox 10">
            <a:extLst>
              <a:ext uri="{FF2B5EF4-FFF2-40B4-BE49-F238E27FC236}">
                <a16:creationId xmlns:a16="http://schemas.microsoft.com/office/drawing/2014/main" id="{33E775DA-7468-47ED-95B0-98CE8A66ED71}"/>
              </a:ext>
            </a:extLst>
          </p:cNvPr>
          <p:cNvSpPr txBox="1"/>
          <p:nvPr/>
        </p:nvSpPr>
        <p:spPr>
          <a:xfrm>
            <a:off x="602559" y="4880769"/>
            <a:ext cx="4095750" cy="230832"/>
          </a:xfrm>
          <a:prstGeom prst="rect">
            <a:avLst/>
          </a:prstGeom>
          <a:noFill/>
        </p:spPr>
        <p:txBody>
          <a:bodyPr wrap="square" rtlCol="0">
            <a:spAutoFit/>
          </a:bodyPr>
          <a:lstStyle/>
          <a:p>
            <a:r>
              <a:rPr lang="en-US" sz="900" dirty="0">
                <a:hlinkClick r:id="rId6" tooltip="https://elname.com/2011/01/reyes-magos-despiden-baltasar-por.html"/>
              </a:rPr>
              <a:t>This Photo</a:t>
            </a:r>
            <a:r>
              <a:rPr lang="en-US" sz="900" dirty="0"/>
              <a:t> by Unknown Author is licensed under </a:t>
            </a:r>
            <a:r>
              <a:rPr lang="en-US" sz="900" dirty="0">
                <a:hlinkClick r:id="rId7" tooltip="https://creativecommons.org/licenses/by-nc-nd/3.0/"/>
              </a:rPr>
              <a:t>CC BY-NC-ND</a:t>
            </a:r>
            <a:endParaRPr lang="en-US" sz="900" dirty="0"/>
          </a:p>
        </p:txBody>
      </p:sp>
      <p:pic>
        <p:nvPicPr>
          <p:cNvPr id="1026" name="Picture 2" descr="Meet Andrea — The Feminine Sixth">
            <a:extLst>
              <a:ext uri="{FF2B5EF4-FFF2-40B4-BE49-F238E27FC236}">
                <a16:creationId xmlns:a16="http://schemas.microsoft.com/office/drawing/2014/main" id="{EFAD28CD-FBF4-4214-9A79-A1D21CD992D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95279" y="2452793"/>
            <a:ext cx="4247733" cy="3524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268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A4F9-ED42-423E-AF30-5C7231ECCCA0}"/>
              </a:ext>
            </a:extLst>
          </p:cNvPr>
          <p:cNvSpPr>
            <a:spLocks noGrp="1"/>
          </p:cNvSpPr>
          <p:nvPr>
            <p:ph type="title"/>
          </p:nvPr>
        </p:nvSpPr>
        <p:spPr/>
        <p:txBody>
          <a:bodyPr/>
          <a:lstStyle/>
          <a:p>
            <a:r>
              <a:rPr lang="en-US" dirty="0"/>
              <a:t>Making statements (asking questions) </a:t>
            </a:r>
            <a:br>
              <a:rPr lang="en-US" dirty="0"/>
            </a:br>
            <a:r>
              <a:rPr lang="en-US" dirty="0"/>
              <a:t>SHORT QUESTIONS/INCH TOWARD GOAL</a:t>
            </a:r>
          </a:p>
        </p:txBody>
      </p:sp>
      <p:sp>
        <p:nvSpPr>
          <p:cNvPr id="3" name="Content Placeholder 2">
            <a:extLst>
              <a:ext uri="{FF2B5EF4-FFF2-40B4-BE49-F238E27FC236}">
                <a16:creationId xmlns:a16="http://schemas.microsoft.com/office/drawing/2014/main" id="{F42BCFC3-8450-4621-B230-EAFBF75605BE}"/>
              </a:ext>
            </a:extLst>
          </p:cNvPr>
          <p:cNvSpPr>
            <a:spLocks noGrp="1"/>
          </p:cNvSpPr>
          <p:nvPr>
            <p:ph idx="1"/>
          </p:nvPr>
        </p:nvSpPr>
        <p:spPr>
          <a:xfrm>
            <a:off x="1451579" y="2015732"/>
            <a:ext cx="9291215" cy="4517590"/>
          </a:xfrm>
        </p:spPr>
        <p:txBody>
          <a:bodyPr>
            <a:normAutofit/>
          </a:bodyPr>
          <a:lstStyle/>
          <a:p>
            <a:pPr marL="0" lvl="0" indent="0">
              <a:buNone/>
            </a:pPr>
            <a:r>
              <a:rPr lang="en-US" dirty="0"/>
              <a:t>SAMMY SNITCH: Desperate to avoid prison sentence</a:t>
            </a:r>
          </a:p>
          <a:p>
            <a:pPr lvl="1"/>
            <a:r>
              <a:rPr lang="en-US" dirty="0"/>
              <a:t>You were in jail</a:t>
            </a:r>
          </a:p>
          <a:p>
            <a:pPr lvl="1"/>
            <a:r>
              <a:rPr lang="en-US" dirty="0"/>
              <a:t>You didn’t want to be there</a:t>
            </a:r>
          </a:p>
          <a:p>
            <a:pPr lvl="1"/>
            <a:r>
              <a:rPr lang="en-US" dirty="0"/>
              <a:t>Just got out of prison</a:t>
            </a:r>
          </a:p>
          <a:p>
            <a:pPr lvl="1"/>
            <a:r>
              <a:rPr lang="en-US" dirty="0"/>
              <a:t>Just got home to family </a:t>
            </a:r>
          </a:p>
          <a:p>
            <a:pPr lvl="1"/>
            <a:r>
              <a:rPr lang="en-US" dirty="0"/>
              <a:t>You were facing at least 25 years mandatory time</a:t>
            </a:r>
          </a:p>
          <a:p>
            <a:pPr lvl="1"/>
            <a:r>
              <a:rPr lang="en-US" dirty="0"/>
              <a:t>Gov’t Strong case against you</a:t>
            </a:r>
          </a:p>
          <a:p>
            <a:pPr lvl="1"/>
            <a:r>
              <a:rPr lang="en-US" dirty="0"/>
              <a:t>Caught you red handed</a:t>
            </a:r>
          </a:p>
          <a:p>
            <a:pPr lvl="1"/>
            <a:endParaRPr lang="en-US" dirty="0"/>
          </a:p>
          <a:p>
            <a:endParaRPr lang="en-US" dirty="0"/>
          </a:p>
        </p:txBody>
      </p:sp>
    </p:spTree>
    <p:extLst>
      <p:ext uri="{BB962C8B-B14F-4D97-AF65-F5344CB8AC3E}">
        <p14:creationId xmlns:p14="http://schemas.microsoft.com/office/powerpoint/2010/main" val="3952535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A5F63-B64D-47C9-A3F5-5FC2EA2E545E}"/>
              </a:ext>
            </a:extLst>
          </p:cNvPr>
          <p:cNvSpPr>
            <a:spLocks noGrp="1"/>
          </p:cNvSpPr>
          <p:nvPr>
            <p:ph type="title"/>
          </p:nvPr>
        </p:nvSpPr>
        <p:spPr/>
        <p:txBody>
          <a:bodyPr>
            <a:normAutofit/>
          </a:bodyPr>
          <a:lstStyle/>
          <a:p>
            <a:r>
              <a:rPr lang="en-US" dirty="0"/>
              <a:t>Preparing statements (questions)</a:t>
            </a:r>
            <a:br>
              <a:rPr lang="en-US" dirty="0"/>
            </a:br>
            <a:r>
              <a:rPr lang="en-US" dirty="0"/>
              <a:t>ONE FACT PER QUESTION</a:t>
            </a:r>
          </a:p>
        </p:txBody>
      </p:sp>
      <p:sp>
        <p:nvSpPr>
          <p:cNvPr id="3" name="Content Placeholder 2">
            <a:extLst>
              <a:ext uri="{FF2B5EF4-FFF2-40B4-BE49-F238E27FC236}">
                <a16:creationId xmlns:a16="http://schemas.microsoft.com/office/drawing/2014/main" id="{EA2C7003-A7AB-4B7E-B69F-FB3E07CE2FB1}"/>
              </a:ext>
            </a:extLst>
          </p:cNvPr>
          <p:cNvSpPr>
            <a:spLocks noGrp="1"/>
          </p:cNvSpPr>
          <p:nvPr>
            <p:ph idx="1"/>
          </p:nvPr>
        </p:nvSpPr>
        <p:spPr/>
        <p:txBody>
          <a:bodyPr>
            <a:normAutofit fontScale="92500" lnSpcReduction="20000"/>
          </a:bodyPr>
          <a:lstStyle/>
          <a:p>
            <a:r>
              <a:rPr lang="en-US" dirty="0"/>
              <a:t>Gives more control over a witness</a:t>
            </a:r>
          </a:p>
          <a:p>
            <a:r>
              <a:rPr lang="en-US" dirty="0"/>
              <a:t>Helps jurors to process and digest information better</a:t>
            </a:r>
          </a:p>
          <a:p>
            <a:r>
              <a:rPr lang="en-US" dirty="0"/>
              <a:t>When a witness response yes or no, easy to figure out what he/she is saying. </a:t>
            </a:r>
          </a:p>
          <a:p>
            <a:r>
              <a:rPr lang="en-US" dirty="0"/>
              <a:t>E.g.</a:t>
            </a:r>
          </a:p>
          <a:p>
            <a:pPr lvl="1"/>
            <a:r>
              <a:rPr lang="en-US" dirty="0"/>
              <a:t>Officer, you were the first on the scene</a:t>
            </a:r>
          </a:p>
          <a:p>
            <a:pPr lvl="1"/>
            <a:r>
              <a:rPr lang="en-US" dirty="0"/>
              <a:t>Three wittiness outside</a:t>
            </a:r>
          </a:p>
          <a:p>
            <a:pPr lvl="1"/>
            <a:r>
              <a:rPr lang="en-US" dirty="0"/>
              <a:t>Shell casings</a:t>
            </a:r>
          </a:p>
          <a:p>
            <a:pPr lvl="1"/>
            <a:r>
              <a:rPr lang="en-US" dirty="0"/>
              <a:t>Dead body</a:t>
            </a:r>
          </a:p>
          <a:p>
            <a:pPr lvl="1"/>
            <a:r>
              <a:rPr lang="en-US" dirty="0"/>
              <a:t>Yellow tape etc. </a:t>
            </a:r>
          </a:p>
        </p:txBody>
      </p:sp>
    </p:spTree>
    <p:extLst>
      <p:ext uri="{BB962C8B-B14F-4D97-AF65-F5344CB8AC3E}">
        <p14:creationId xmlns:p14="http://schemas.microsoft.com/office/powerpoint/2010/main" val="1291675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D4604-3E4A-4DC5-9AF3-D69DC38B4836}"/>
              </a:ext>
            </a:extLst>
          </p:cNvPr>
          <p:cNvSpPr>
            <a:spLocks noGrp="1"/>
          </p:cNvSpPr>
          <p:nvPr>
            <p:ph type="title"/>
          </p:nvPr>
        </p:nvSpPr>
        <p:spPr/>
        <p:txBody>
          <a:bodyPr/>
          <a:lstStyle/>
          <a:p>
            <a:r>
              <a:rPr lang="en-US" dirty="0"/>
              <a:t>Focus on objective facts/stay away from conclusions</a:t>
            </a:r>
          </a:p>
        </p:txBody>
      </p:sp>
      <p:sp>
        <p:nvSpPr>
          <p:cNvPr id="3" name="Content Placeholder 2">
            <a:extLst>
              <a:ext uri="{FF2B5EF4-FFF2-40B4-BE49-F238E27FC236}">
                <a16:creationId xmlns:a16="http://schemas.microsoft.com/office/drawing/2014/main" id="{CD170EB1-7B89-44D0-AFBD-8D25DFD308A4}"/>
              </a:ext>
            </a:extLst>
          </p:cNvPr>
          <p:cNvSpPr>
            <a:spLocks noGrp="1"/>
          </p:cNvSpPr>
          <p:nvPr>
            <p:ph idx="1"/>
          </p:nvPr>
        </p:nvSpPr>
        <p:spPr/>
        <p:txBody>
          <a:bodyPr>
            <a:normAutofit/>
          </a:bodyPr>
          <a:lstStyle/>
          <a:p>
            <a:r>
              <a:rPr lang="en-US" dirty="0"/>
              <a:t>Try to use objective fact in your questions </a:t>
            </a:r>
          </a:p>
          <a:p>
            <a:r>
              <a:rPr lang="en-US" dirty="0"/>
              <a:t>Don’t ask questions that call for subjective opinions or ultimate conclusions</a:t>
            </a:r>
          </a:p>
          <a:p>
            <a:pPr lvl="1"/>
            <a:r>
              <a:rPr lang="en-US" dirty="0"/>
              <a:t>It was too dark to see his face</a:t>
            </a:r>
          </a:p>
          <a:p>
            <a:pPr lvl="1"/>
            <a:r>
              <a:rPr lang="en-US" dirty="0"/>
              <a:t>You were under a lot of pressure to solve this case</a:t>
            </a:r>
          </a:p>
          <a:p>
            <a:pPr lvl="1"/>
            <a:r>
              <a:rPr lang="en-US" dirty="0"/>
              <a:t>You were desperate to avoid jail.</a:t>
            </a:r>
          </a:p>
          <a:p>
            <a:pPr marL="457200" lvl="1" indent="0">
              <a:buNone/>
            </a:pPr>
            <a:endParaRPr lang="en-US" dirty="0"/>
          </a:p>
          <a:p>
            <a:pPr marL="457200"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99174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EXCEPTION TO THE  RULE </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normAutofit fontScale="92500" lnSpcReduction="20000"/>
          </a:bodyPr>
          <a:lstStyle/>
          <a:p>
            <a:r>
              <a:rPr lang="en-US" dirty="0"/>
              <a:t>Stay away from the subjective UNLESS you absolutely, positively, unequivocally have the goods on a witness. </a:t>
            </a:r>
          </a:p>
          <a:p>
            <a:r>
              <a:rPr lang="en-US" dirty="0"/>
              <a:t>If the facts you have point to the only subjective standard that would be logically permissible or plausible. </a:t>
            </a:r>
          </a:p>
          <a:p>
            <a:pPr lvl="0"/>
            <a:r>
              <a:rPr lang="en-US" dirty="0"/>
              <a:t>Hand to Hand: You really didn’t get a good look at the person’s face who shook hands with Michael</a:t>
            </a:r>
          </a:p>
          <a:p>
            <a:pPr lvl="1"/>
            <a:r>
              <a:rPr lang="en-US" dirty="0"/>
              <a:t>It was pitch black outside (GJ, pp 5 lines 12-13)</a:t>
            </a:r>
          </a:p>
          <a:p>
            <a:pPr lvl="1"/>
            <a:r>
              <a:rPr lang="en-US" dirty="0"/>
              <a:t>The street lights were broken (Id)</a:t>
            </a:r>
          </a:p>
          <a:p>
            <a:pPr lvl="1"/>
            <a:r>
              <a:rPr lang="en-US" dirty="0"/>
              <a:t>You were half a block away )Id_</a:t>
            </a:r>
          </a:p>
          <a:p>
            <a:pPr lvl="1"/>
            <a:r>
              <a:rPr lang="en-US" dirty="0"/>
              <a:t>Individual had a hoodie was wearing a mask</a:t>
            </a:r>
          </a:p>
          <a:p>
            <a:endParaRPr lang="en-US" dirty="0"/>
          </a:p>
        </p:txBody>
      </p:sp>
    </p:spTree>
    <p:extLst>
      <p:ext uri="{BB962C8B-B14F-4D97-AF65-F5344CB8AC3E}">
        <p14:creationId xmlns:p14="http://schemas.microsoft.com/office/powerpoint/2010/main" val="2214103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QUESTIONS: NO WASTED WORDS</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normAutofit lnSpcReduction="10000"/>
          </a:bodyPr>
          <a:lstStyle/>
          <a:p>
            <a:pPr lvl="0"/>
            <a:r>
              <a:rPr lang="en-US" dirty="0"/>
              <a:t>No wasted words</a:t>
            </a:r>
          </a:p>
          <a:p>
            <a:pPr lvl="1"/>
            <a:r>
              <a:rPr lang="en-US" dirty="0"/>
              <a:t>As a rule, don’t use crutches at the beginning or end of your sentence</a:t>
            </a:r>
          </a:p>
          <a:p>
            <a:pPr lvl="2"/>
            <a:r>
              <a:rPr lang="en-US" dirty="0"/>
              <a:t>E.g., - Prior to handing Det. Greggs the heroin, you can’t tell us whether Det. Gregg searched you, </a:t>
            </a:r>
            <a:r>
              <a:rPr lang="en-US" b="1" i="1" dirty="0"/>
              <a:t>isn't that right?</a:t>
            </a:r>
          </a:p>
          <a:p>
            <a:pPr lvl="2"/>
            <a:r>
              <a:rPr lang="en-US" dirty="0"/>
              <a:t>E.g. </a:t>
            </a:r>
            <a:r>
              <a:rPr lang="en-US" b="1" i="1" dirty="0"/>
              <a:t>isn’t it true </a:t>
            </a:r>
            <a:r>
              <a:rPr lang="en-US" dirty="0"/>
              <a:t>you can’t tell us whether Det Griggs searched you prior to you handing her the heroin. </a:t>
            </a:r>
          </a:p>
          <a:p>
            <a:pPr lvl="1"/>
            <a:r>
              <a:rPr lang="en-US" dirty="0"/>
              <a:t>EXCEPTION: TO UNDERSCORE A PARTICULAR PONIT</a:t>
            </a:r>
          </a:p>
          <a:p>
            <a:pPr lvl="2"/>
            <a:r>
              <a:rPr lang="en-US" dirty="0"/>
              <a:t>E.g. setting up an impeachment</a:t>
            </a:r>
          </a:p>
          <a:p>
            <a:pPr lvl="2"/>
            <a:r>
              <a:rPr lang="en-US" b="1" i="1" dirty="0"/>
              <a:t>It’s fair to say, </a:t>
            </a:r>
            <a:r>
              <a:rPr lang="en-US" dirty="0"/>
              <a:t>you don’t know whether Det. Greggs searched you prior to you handing her the heroin.  </a:t>
            </a:r>
          </a:p>
          <a:p>
            <a:endParaRPr lang="en-US" dirty="0"/>
          </a:p>
        </p:txBody>
      </p:sp>
    </p:spTree>
    <p:extLst>
      <p:ext uri="{BB962C8B-B14F-4D97-AF65-F5344CB8AC3E}">
        <p14:creationId xmlns:p14="http://schemas.microsoft.com/office/powerpoint/2010/main" val="2939493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QUESTIONS: IMPEACHMENT </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lstStyle/>
          <a:p>
            <a:pPr lvl="0"/>
            <a:r>
              <a:rPr lang="en-US" dirty="0"/>
              <a:t>Impeachment </a:t>
            </a:r>
          </a:p>
          <a:p>
            <a:pPr lvl="0"/>
            <a:r>
              <a:rPr lang="en-US" dirty="0"/>
              <a:t>Most common form is impeachment via prior inconsistent statement</a:t>
            </a:r>
          </a:p>
          <a:p>
            <a:pPr lvl="0"/>
            <a:r>
              <a:rPr lang="en-US" dirty="0"/>
              <a:t>Impeachment via omission</a:t>
            </a:r>
          </a:p>
          <a:p>
            <a:pPr lvl="0"/>
            <a:r>
              <a:rPr lang="en-US" dirty="0"/>
              <a:t>Other forms of impeachment</a:t>
            </a:r>
          </a:p>
          <a:p>
            <a:pPr lvl="1"/>
            <a:r>
              <a:rPr lang="en-US" dirty="0"/>
              <a:t>Inconsistency with another witness</a:t>
            </a:r>
          </a:p>
          <a:p>
            <a:pPr lvl="1"/>
            <a:r>
              <a:rPr lang="en-US" dirty="0"/>
              <a:t>Bias covered on a later date</a:t>
            </a:r>
          </a:p>
          <a:p>
            <a:pPr lvl="1"/>
            <a:r>
              <a:rPr lang="en-US" dirty="0"/>
              <a:t>Prior conviction </a:t>
            </a:r>
          </a:p>
          <a:p>
            <a:endParaRPr lang="en-US" dirty="0"/>
          </a:p>
        </p:txBody>
      </p:sp>
    </p:spTree>
    <p:extLst>
      <p:ext uri="{BB962C8B-B14F-4D97-AF65-F5344CB8AC3E}">
        <p14:creationId xmlns:p14="http://schemas.microsoft.com/office/powerpoint/2010/main" val="2839443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Questions: impeachment</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normAutofit/>
          </a:bodyPr>
          <a:lstStyle/>
          <a:p>
            <a:pPr lvl="0"/>
            <a:r>
              <a:rPr lang="en-US" sz="2800" dirty="0"/>
              <a:t>Impeachment via PIS</a:t>
            </a:r>
          </a:p>
          <a:p>
            <a:pPr lvl="0"/>
            <a:r>
              <a:rPr lang="en-US" sz="2800" dirty="0"/>
              <a:t>Three Cs</a:t>
            </a:r>
          </a:p>
          <a:p>
            <a:pPr lvl="1"/>
            <a:r>
              <a:rPr lang="en-US" sz="2800" dirty="0"/>
              <a:t>Commit the witness to the direct testimony</a:t>
            </a:r>
          </a:p>
          <a:p>
            <a:pPr lvl="1"/>
            <a:r>
              <a:rPr lang="en-US" sz="2800" dirty="0"/>
              <a:t>Confront the witness with the inconsistent stmt</a:t>
            </a:r>
          </a:p>
          <a:p>
            <a:pPr lvl="1"/>
            <a:r>
              <a:rPr lang="en-US" sz="2800" dirty="0"/>
              <a:t>Complete the impeachment</a:t>
            </a:r>
          </a:p>
          <a:p>
            <a:endParaRPr lang="en-US" dirty="0"/>
          </a:p>
        </p:txBody>
      </p:sp>
    </p:spTree>
    <p:extLst>
      <p:ext uri="{BB962C8B-B14F-4D97-AF65-F5344CB8AC3E}">
        <p14:creationId xmlns:p14="http://schemas.microsoft.com/office/powerpoint/2010/main" val="1064794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Questions: impeachment</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a:xfrm>
            <a:off x="1451579" y="1853754"/>
            <a:ext cx="9291215" cy="4199727"/>
          </a:xfrm>
        </p:spPr>
        <p:txBody>
          <a:bodyPr/>
          <a:lstStyle/>
          <a:p>
            <a:pPr lvl="0"/>
            <a:r>
              <a:rPr lang="en-US" dirty="0"/>
              <a:t>Impeachment via PIS</a:t>
            </a:r>
          </a:p>
          <a:p>
            <a:pPr lvl="1"/>
            <a:r>
              <a:rPr lang="en-US" sz="2400" dirty="0"/>
              <a:t>COMMIT</a:t>
            </a:r>
          </a:p>
          <a:p>
            <a:pPr lvl="2"/>
            <a:r>
              <a:rPr lang="en-US" sz="1800" dirty="0"/>
              <a:t>E.G. you have an affidavit in support  of a search warrant authored by Det. Johnson saying, “Det. Griggs searched CI410 prior to CI410 entering the residence</a:t>
            </a:r>
          </a:p>
          <a:p>
            <a:pPr lvl="2"/>
            <a:r>
              <a:rPr lang="en-US" sz="1800" dirty="0"/>
              <a:t>Det. Johnson, on direct, claims HE searched CI 410. </a:t>
            </a:r>
          </a:p>
          <a:p>
            <a:pPr lvl="2"/>
            <a:r>
              <a:rPr lang="en-US" sz="1800" dirty="0"/>
              <a:t>Use language signaling an impeachment is coming </a:t>
            </a:r>
          </a:p>
          <a:p>
            <a:pPr lvl="3"/>
            <a:r>
              <a:rPr lang="en-US" sz="1800" dirty="0"/>
              <a:t>E.g. “today, you’re claiming you searched CI 410 prior to CI410 entering the alley”</a:t>
            </a:r>
          </a:p>
          <a:p>
            <a:endParaRPr lang="en-US" dirty="0"/>
          </a:p>
        </p:txBody>
      </p:sp>
    </p:spTree>
    <p:extLst>
      <p:ext uri="{BB962C8B-B14F-4D97-AF65-F5344CB8AC3E}">
        <p14:creationId xmlns:p14="http://schemas.microsoft.com/office/powerpoint/2010/main" val="2193685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Questions: impeachment</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a:xfrm>
            <a:off x="1451579" y="1616766"/>
            <a:ext cx="9291215" cy="4227443"/>
          </a:xfrm>
        </p:spPr>
        <p:txBody>
          <a:bodyPr>
            <a:normAutofit/>
          </a:bodyPr>
          <a:lstStyle/>
          <a:p>
            <a:pPr lvl="0"/>
            <a:r>
              <a:rPr lang="en-US" sz="3200" dirty="0"/>
              <a:t>Confront (Prior version is true)</a:t>
            </a:r>
          </a:p>
          <a:p>
            <a:pPr lvl="1"/>
            <a:r>
              <a:rPr lang="en-US" dirty="0"/>
              <a:t>You want to credit the prior version</a:t>
            </a:r>
          </a:p>
          <a:p>
            <a:pPr lvl="1"/>
            <a:r>
              <a:rPr lang="en-US" dirty="0"/>
              <a:t>Build the prior version up</a:t>
            </a:r>
          </a:p>
          <a:p>
            <a:pPr lvl="1"/>
            <a:r>
              <a:rPr lang="en-US" dirty="0"/>
              <a:t>E.g., you have a police report where eyewitness describes robbery suspect as 5’9, light skinned, with curly hair.  </a:t>
            </a:r>
          </a:p>
          <a:p>
            <a:pPr lvl="2"/>
            <a:r>
              <a:rPr lang="en-US" dirty="0"/>
              <a:t>Direct: 6’, dark skinned, short hair.  (Matches client’s description) </a:t>
            </a:r>
          </a:p>
          <a:p>
            <a:pPr lvl="2"/>
            <a:endParaRPr lang="en-US" dirty="0"/>
          </a:p>
          <a:p>
            <a:pPr lvl="1"/>
            <a:r>
              <a:rPr lang="en-US" sz="2400" dirty="0"/>
              <a:t>Neither version is true</a:t>
            </a:r>
          </a:p>
          <a:p>
            <a:pPr lvl="2"/>
            <a:r>
              <a:rPr lang="en-US" dirty="0"/>
              <a:t>Nearly the same foundation </a:t>
            </a:r>
          </a:p>
          <a:p>
            <a:pPr lvl="2"/>
            <a:r>
              <a:rPr lang="en-US" dirty="0"/>
              <a:t>However, do not build up the indicia of truth</a:t>
            </a:r>
          </a:p>
          <a:p>
            <a:endParaRPr lang="en-US" dirty="0"/>
          </a:p>
          <a:p>
            <a:endParaRPr lang="en-US" dirty="0"/>
          </a:p>
        </p:txBody>
      </p:sp>
    </p:spTree>
    <p:extLst>
      <p:ext uri="{BB962C8B-B14F-4D97-AF65-F5344CB8AC3E}">
        <p14:creationId xmlns:p14="http://schemas.microsoft.com/office/powerpoint/2010/main" val="3733183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QUESTIONS: IMPEACHMENT</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normAutofit fontScale="92500" lnSpcReduction="20000"/>
          </a:bodyPr>
          <a:lstStyle/>
          <a:p>
            <a:pPr lvl="0"/>
            <a:r>
              <a:rPr lang="en-US" sz="2600" dirty="0"/>
              <a:t>COMPLETE</a:t>
            </a:r>
          </a:p>
          <a:p>
            <a:pPr lvl="0"/>
            <a:r>
              <a:rPr lang="en-US" dirty="0"/>
              <a:t>If impeachment via prior inconsistent statement you read the statement word for word</a:t>
            </a:r>
          </a:p>
          <a:p>
            <a:pPr lvl="0"/>
            <a:r>
              <a:rPr lang="en-US" dirty="0"/>
              <a:t>If impeachment via another w, ask the w the question you plan to ask the impeachment w (don’t’ forget to call the witness)</a:t>
            </a:r>
          </a:p>
          <a:p>
            <a:pPr lvl="0"/>
            <a:r>
              <a:rPr lang="en-US" dirty="0"/>
              <a:t>If impeachment via omission, there are different ways:</a:t>
            </a:r>
          </a:p>
          <a:p>
            <a:pPr lvl="1"/>
            <a:r>
              <a:rPr lang="en-US" dirty="0"/>
              <a:t>You never said (omitted fact)</a:t>
            </a:r>
          </a:p>
          <a:p>
            <a:pPr lvl="1"/>
            <a:r>
              <a:rPr lang="en-US" dirty="0"/>
              <a:t>Read (document) and look up when you find the spot where you said (Omitted fact)</a:t>
            </a:r>
          </a:p>
          <a:p>
            <a:pPr lvl="1"/>
            <a:r>
              <a:rPr lang="en-US" dirty="0"/>
              <a:t>I’m going to give you this red pen, circle where you said it. </a:t>
            </a:r>
          </a:p>
          <a:p>
            <a:endParaRPr lang="en-US" dirty="0"/>
          </a:p>
        </p:txBody>
      </p:sp>
    </p:spTree>
    <p:extLst>
      <p:ext uri="{BB962C8B-B14F-4D97-AF65-F5344CB8AC3E}">
        <p14:creationId xmlns:p14="http://schemas.microsoft.com/office/powerpoint/2010/main" val="3438290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5D5C8-600C-4630-929B-8F97BC56BC04}"/>
              </a:ext>
            </a:extLst>
          </p:cNvPr>
          <p:cNvSpPr>
            <a:spLocks noGrp="1"/>
          </p:cNvSpPr>
          <p:nvPr>
            <p:ph type="title"/>
          </p:nvPr>
        </p:nvSpPr>
        <p:spPr/>
        <p:txBody>
          <a:bodyPr/>
          <a:lstStyle/>
          <a:p>
            <a:r>
              <a:rPr lang="en-US" dirty="0"/>
              <a:t>Cross-examination: art or science?</a:t>
            </a:r>
          </a:p>
        </p:txBody>
      </p:sp>
      <p:sp>
        <p:nvSpPr>
          <p:cNvPr id="5" name="Content Placeholder 4">
            <a:extLst>
              <a:ext uri="{FF2B5EF4-FFF2-40B4-BE49-F238E27FC236}">
                <a16:creationId xmlns:a16="http://schemas.microsoft.com/office/drawing/2014/main" id="{9DB874E9-ED3E-4568-83F2-1252CB10BE55}"/>
              </a:ext>
            </a:extLst>
          </p:cNvPr>
          <p:cNvSpPr>
            <a:spLocks noGrp="1"/>
          </p:cNvSpPr>
          <p:nvPr>
            <p:ph idx="1"/>
          </p:nvPr>
        </p:nvSpPr>
        <p:spPr/>
        <p:txBody>
          <a:bodyPr/>
          <a:lstStyle/>
          <a:p>
            <a:r>
              <a:rPr lang="en-US" dirty="0"/>
              <a:t>“Referring to cross-examination as an art conveys the erroneous message that some trial lawyers have the talent to cross-examine while others don’t.  It assumes cross-examination has no rules or fixed reference points.  It cannot be taught or learned, but only viewed in wonderment and awe. “   </a:t>
            </a:r>
          </a:p>
          <a:p>
            <a:r>
              <a:rPr lang="en-US" dirty="0"/>
              <a:t>--</a:t>
            </a:r>
            <a:r>
              <a:rPr lang="en-US" i="1" dirty="0"/>
              <a:t>Cross-Examination: Science and Techniques, Pozner &amp; Dodd</a:t>
            </a:r>
          </a:p>
        </p:txBody>
      </p:sp>
    </p:spTree>
    <p:extLst>
      <p:ext uri="{BB962C8B-B14F-4D97-AF65-F5344CB8AC3E}">
        <p14:creationId xmlns:p14="http://schemas.microsoft.com/office/powerpoint/2010/main" val="1242794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QUESTIONS: IMPEACHMENT via OMISSION</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a:xfrm>
            <a:off x="1451579" y="1669774"/>
            <a:ext cx="9291215" cy="4383707"/>
          </a:xfrm>
        </p:spPr>
        <p:txBody>
          <a:bodyPr>
            <a:normAutofit fontScale="85000" lnSpcReduction="20000"/>
          </a:bodyPr>
          <a:lstStyle/>
          <a:p>
            <a:pPr lvl="0"/>
            <a:r>
              <a:rPr lang="en-US" sz="2300" dirty="0"/>
              <a:t>Practically, you’ll likely be using a grand jury transcript or a police report.</a:t>
            </a:r>
          </a:p>
          <a:p>
            <a:r>
              <a:rPr lang="en-US" sz="2300" dirty="0"/>
              <a:t>Must establish: </a:t>
            </a:r>
          </a:p>
          <a:p>
            <a:pPr lvl="1"/>
            <a:r>
              <a:rPr lang="en-US" sz="2100" dirty="0"/>
              <a:t>The w understood the need to be complete on important details</a:t>
            </a:r>
          </a:p>
          <a:p>
            <a:pPr lvl="1"/>
            <a:r>
              <a:rPr lang="en-US" sz="2100" dirty="0"/>
              <a:t>The document, report, hearing, or interview must have been an (hopefully, “the”) appropriate place to speak of or note the important matter that was omitted</a:t>
            </a:r>
          </a:p>
          <a:p>
            <a:pPr lvl="1"/>
            <a:r>
              <a:rPr lang="en-US" sz="2100" dirty="0"/>
              <a:t>At the time of the interview (hearing, report, etc.), the w knew or should have known of the important matter that was omitted. </a:t>
            </a:r>
          </a:p>
          <a:p>
            <a:pPr marL="0" lvl="0" indent="0">
              <a:buNone/>
            </a:pPr>
            <a:endParaRPr lang="en-US" sz="2300" dirty="0"/>
          </a:p>
          <a:p>
            <a:pPr lvl="0"/>
            <a:r>
              <a:rPr lang="en-US" sz="2300" dirty="0"/>
              <a:t>You must establish:</a:t>
            </a:r>
          </a:p>
          <a:p>
            <a:pPr lvl="1"/>
            <a:r>
              <a:rPr lang="en-US" sz="2300" dirty="0"/>
              <a:t>A question was asked that would have elicited a response including the omitted matter. </a:t>
            </a:r>
          </a:p>
          <a:p>
            <a:endParaRPr lang="en-US" dirty="0"/>
          </a:p>
        </p:txBody>
      </p:sp>
    </p:spTree>
    <p:extLst>
      <p:ext uri="{BB962C8B-B14F-4D97-AF65-F5344CB8AC3E}">
        <p14:creationId xmlns:p14="http://schemas.microsoft.com/office/powerpoint/2010/main" val="64787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OVERALL TECHIQUES:GENERAL to specific </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lstStyle/>
          <a:p>
            <a:r>
              <a:rPr lang="en-US" dirty="0"/>
              <a:t>This rule governs the overall organization of the cross. </a:t>
            </a:r>
          </a:p>
          <a:p>
            <a:r>
              <a:rPr lang="en-US" dirty="0"/>
              <a:t>Before questioning an officer on the specifics of what’s missing in her report, you begin by establishing the general principles of report writing. </a:t>
            </a:r>
          </a:p>
          <a:p>
            <a:r>
              <a:rPr lang="en-US" dirty="0"/>
              <a:t>Before highlighting an officer’s failure to properly preserve a crime scene, begin by establishing why it’s important to preserve a crime scene</a:t>
            </a:r>
          </a:p>
          <a:p>
            <a:endParaRPr lang="en-US" dirty="0"/>
          </a:p>
          <a:p>
            <a:endParaRPr lang="en-US" dirty="0"/>
          </a:p>
        </p:txBody>
      </p:sp>
    </p:spTree>
    <p:extLst>
      <p:ext uri="{BB962C8B-B14F-4D97-AF65-F5344CB8AC3E}">
        <p14:creationId xmlns:p14="http://schemas.microsoft.com/office/powerpoint/2010/main" val="3630542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OVERALL TECHNIQUES</a:t>
            </a:r>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p:txBody>
          <a:bodyPr/>
          <a:lstStyle/>
          <a:p>
            <a:r>
              <a:rPr lang="en-US" dirty="0"/>
              <a:t>Use Transitions to get the witness focused,  to let FF know what you are going to talk about, to get a quick yes, and to cut down on exits. </a:t>
            </a:r>
          </a:p>
          <a:p>
            <a:pPr lvl="1"/>
            <a:r>
              <a:rPr lang="en-US" dirty="0"/>
              <a:t>It helps to narrow the discussion, secures the witnesses agreement, and gets a free yes. </a:t>
            </a:r>
          </a:p>
          <a:p>
            <a:r>
              <a:rPr lang="en-US" dirty="0"/>
              <a:t>Use TRILOGIES: Helps drive home themes: facts have changed</a:t>
            </a:r>
          </a:p>
          <a:p>
            <a:r>
              <a:rPr lang="en-US" dirty="0"/>
              <a:t>Use Plain Language</a:t>
            </a:r>
          </a:p>
          <a:p>
            <a:endParaRPr lang="en-US" dirty="0"/>
          </a:p>
          <a:p>
            <a:endParaRPr lang="en-US" dirty="0"/>
          </a:p>
        </p:txBody>
      </p:sp>
    </p:spTree>
    <p:extLst>
      <p:ext uri="{BB962C8B-B14F-4D97-AF65-F5344CB8AC3E}">
        <p14:creationId xmlns:p14="http://schemas.microsoft.com/office/powerpoint/2010/main" val="2625591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During  examination</a:t>
            </a:r>
            <a:br>
              <a:rPr lang="en-US" dirty="0"/>
            </a:br>
            <a:endParaRPr lang="en-US" dirty="0"/>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a:xfrm>
            <a:off x="1073427" y="1497496"/>
            <a:ext cx="9669368" cy="3021495"/>
          </a:xfrm>
        </p:spPr>
        <p:txBody>
          <a:bodyPr>
            <a:normAutofit/>
          </a:bodyPr>
          <a:lstStyle/>
          <a:p>
            <a:pPr lvl="0"/>
            <a:r>
              <a:rPr lang="en-US" dirty="0"/>
              <a:t>Listen to the answers</a:t>
            </a:r>
          </a:p>
          <a:p>
            <a:pPr lvl="0"/>
            <a:r>
              <a:rPr lang="en-US" dirty="0"/>
              <a:t>Be aware of your volume and pace</a:t>
            </a:r>
          </a:p>
          <a:p>
            <a:pPr lvl="0"/>
            <a:r>
              <a:rPr lang="en-US" dirty="0"/>
              <a:t>Get your answer</a:t>
            </a:r>
          </a:p>
          <a:p>
            <a:pPr lvl="0"/>
            <a:r>
              <a:rPr lang="en-US" dirty="0"/>
              <a:t>Be professional no matter how unprofessional the witness is</a:t>
            </a:r>
          </a:p>
          <a:p>
            <a:endParaRPr lang="en-US" dirty="0"/>
          </a:p>
        </p:txBody>
      </p:sp>
    </p:spTree>
    <p:extLst>
      <p:ext uri="{BB962C8B-B14F-4D97-AF65-F5344CB8AC3E}">
        <p14:creationId xmlns:p14="http://schemas.microsoft.com/office/powerpoint/2010/main" val="670327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Rules to live by</a:t>
            </a:r>
            <a:br>
              <a:rPr lang="en-US" dirty="0"/>
            </a:br>
            <a:endParaRPr lang="en-US" dirty="0"/>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a:xfrm>
            <a:off x="1073427" y="1497496"/>
            <a:ext cx="9669368" cy="4555985"/>
          </a:xfrm>
        </p:spPr>
        <p:txBody>
          <a:bodyPr>
            <a:normAutofit fontScale="92500" lnSpcReduction="10000"/>
          </a:bodyPr>
          <a:lstStyle/>
          <a:p>
            <a:pPr lvl="0"/>
            <a:r>
              <a:rPr lang="en-US" dirty="0"/>
              <a:t>Don’t beat the witness up unless the jury gives you permission</a:t>
            </a:r>
          </a:p>
          <a:p>
            <a:pPr lvl="0"/>
            <a:r>
              <a:rPr lang="en-US" dirty="0"/>
              <a:t>Be careful of the one question to many, usually begins with “So”</a:t>
            </a:r>
          </a:p>
          <a:p>
            <a:pPr lvl="0"/>
            <a:r>
              <a:rPr lang="en-US" dirty="0"/>
              <a:t>Never ask a question you don’t already know the answer to</a:t>
            </a:r>
          </a:p>
          <a:p>
            <a:pPr lvl="0"/>
            <a:r>
              <a:rPr lang="en-US" dirty="0"/>
              <a:t>Have a road map and make it clear to the jury</a:t>
            </a:r>
          </a:p>
          <a:p>
            <a:pPr lvl="1"/>
            <a:r>
              <a:rPr lang="en-US" i="1" dirty="0"/>
              <a:t>Style.  Some attys write out every question. Some only write an outline and wing it from there.  Whatever your approach, just know where you want to go.  </a:t>
            </a:r>
          </a:p>
          <a:p>
            <a:pPr lvl="1"/>
            <a:r>
              <a:rPr lang="en-US" i="1" dirty="0"/>
              <a:t>Be careful with notes. Don’t’ be wedded to them.   Be willing to deviate.  I’ve seen lawyers get into chapters that prosecutors forgot</a:t>
            </a:r>
            <a:r>
              <a:rPr lang="en-US" dirty="0"/>
              <a:t>. </a:t>
            </a:r>
          </a:p>
          <a:p>
            <a:pPr lvl="0"/>
            <a:r>
              <a:rPr lang="en-US" dirty="0"/>
              <a:t>Don’t call him a liar</a:t>
            </a:r>
          </a:p>
          <a:p>
            <a:pPr lvl="0"/>
            <a:r>
              <a:rPr lang="en-US" dirty="0"/>
              <a:t>Never quibble over small points unless you have to</a:t>
            </a:r>
          </a:p>
          <a:p>
            <a:pPr lvl="0"/>
            <a:r>
              <a:rPr lang="en-US" dirty="0"/>
              <a:t>Short questions</a:t>
            </a:r>
          </a:p>
          <a:p>
            <a:endParaRPr lang="en-US" dirty="0"/>
          </a:p>
        </p:txBody>
      </p:sp>
    </p:spTree>
    <p:extLst>
      <p:ext uri="{BB962C8B-B14F-4D97-AF65-F5344CB8AC3E}">
        <p14:creationId xmlns:p14="http://schemas.microsoft.com/office/powerpoint/2010/main" val="3003391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F437-F68C-4832-BDA7-BF88FC18E26B}"/>
              </a:ext>
            </a:extLst>
          </p:cNvPr>
          <p:cNvSpPr>
            <a:spLocks noGrp="1"/>
          </p:cNvSpPr>
          <p:nvPr>
            <p:ph type="title"/>
          </p:nvPr>
        </p:nvSpPr>
        <p:spPr/>
        <p:txBody>
          <a:bodyPr/>
          <a:lstStyle/>
          <a:p>
            <a:r>
              <a:rPr lang="en-US" dirty="0"/>
              <a:t>Moot  your cross examination </a:t>
            </a:r>
            <a:br>
              <a:rPr lang="en-US" dirty="0"/>
            </a:br>
            <a:endParaRPr lang="en-US" dirty="0"/>
          </a:p>
        </p:txBody>
      </p:sp>
      <p:sp>
        <p:nvSpPr>
          <p:cNvPr id="3" name="Content Placeholder 2">
            <a:extLst>
              <a:ext uri="{FF2B5EF4-FFF2-40B4-BE49-F238E27FC236}">
                <a16:creationId xmlns:a16="http://schemas.microsoft.com/office/drawing/2014/main" id="{15354E5A-4E47-479D-92C4-CCF1C686DF36}"/>
              </a:ext>
            </a:extLst>
          </p:cNvPr>
          <p:cNvSpPr>
            <a:spLocks noGrp="1"/>
          </p:cNvSpPr>
          <p:nvPr>
            <p:ph idx="1"/>
          </p:nvPr>
        </p:nvSpPr>
        <p:spPr>
          <a:xfrm>
            <a:off x="1073427" y="1497496"/>
            <a:ext cx="9669368" cy="4555985"/>
          </a:xfrm>
        </p:spPr>
        <p:txBody>
          <a:bodyPr>
            <a:normAutofit/>
          </a:bodyPr>
          <a:lstStyle/>
          <a:p>
            <a:endParaRPr lang="en-US" dirty="0"/>
          </a:p>
        </p:txBody>
      </p:sp>
    </p:spTree>
    <p:extLst>
      <p:ext uri="{BB962C8B-B14F-4D97-AF65-F5344CB8AC3E}">
        <p14:creationId xmlns:p14="http://schemas.microsoft.com/office/powerpoint/2010/main" val="2776300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8567D-115E-4F8C-A80C-5FA030F60D51}"/>
              </a:ext>
            </a:extLst>
          </p:cNvPr>
          <p:cNvSpPr>
            <a:spLocks noGrp="1"/>
          </p:cNvSpPr>
          <p:nvPr>
            <p:ph type="title"/>
          </p:nvPr>
        </p:nvSpPr>
        <p:spPr/>
        <p:txBody>
          <a:bodyPr/>
          <a:lstStyle/>
          <a:p>
            <a:r>
              <a:rPr lang="en-US" dirty="0"/>
              <a:t>WRITING THE SCRIPT: Developing a Theory</a:t>
            </a:r>
          </a:p>
        </p:txBody>
      </p:sp>
      <p:sp>
        <p:nvSpPr>
          <p:cNvPr id="3" name="Content Placeholder 2">
            <a:extLst>
              <a:ext uri="{FF2B5EF4-FFF2-40B4-BE49-F238E27FC236}">
                <a16:creationId xmlns:a16="http://schemas.microsoft.com/office/drawing/2014/main" id="{C844EAB3-3ECB-4408-8419-5553DD3FF878}"/>
              </a:ext>
            </a:extLst>
          </p:cNvPr>
          <p:cNvSpPr>
            <a:spLocks noGrp="1"/>
          </p:cNvSpPr>
          <p:nvPr>
            <p:ph idx="1"/>
          </p:nvPr>
        </p:nvSpPr>
        <p:spPr/>
        <p:txBody>
          <a:bodyPr/>
          <a:lstStyle/>
          <a:p>
            <a:r>
              <a:rPr lang="en-US" dirty="0"/>
              <a:t>What is a defense theory?  </a:t>
            </a:r>
          </a:p>
          <a:p>
            <a:pPr lvl="1"/>
            <a:r>
              <a:rPr lang="en-US" dirty="0"/>
              <a:t>A persuasive statement that justifies the verdict you are seeking.  Your theory is the structure around which the story you tell will be developed.  The case theory gives your story shape.  It provides the theme, sets out the characters, and provides the emotion necessary to move the jury.  </a:t>
            </a:r>
          </a:p>
          <a:p>
            <a:endParaRPr lang="en-US" dirty="0"/>
          </a:p>
        </p:txBody>
      </p:sp>
    </p:spTree>
    <p:extLst>
      <p:ext uri="{BB962C8B-B14F-4D97-AF65-F5344CB8AC3E}">
        <p14:creationId xmlns:p14="http://schemas.microsoft.com/office/powerpoint/2010/main" val="356758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5C88-D552-493E-BD25-7BCF30B46EC3}"/>
              </a:ext>
            </a:extLst>
          </p:cNvPr>
          <p:cNvSpPr>
            <a:spLocks noGrp="1"/>
          </p:cNvSpPr>
          <p:nvPr>
            <p:ph type="title"/>
          </p:nvPr>
        </p:nvSpPr>
        <p:spPr>
          <a:xfrm>
            <a:off x="1451579" y="804519"/>
            <a:ext cx="9640491" cy="1049235"/>
          </a:xfrm>
        </p:spPr>
        <p:txBody>
          <a:bodyPr/>
          <a:lstStyle/>
          <a:p>
            <a:r>
              <a:rPr lang="en-US" dirty="0"/>
              <a:t>A DEFENSE theory is not a legal defense</a:t>
            </a:r>
          </a:p>
        </p:txBody>
      </p:sp>
      <p:sp>
        <p:nvSpPr>
          <p:cNvPr id="3" name="Content Placeholder 2">
            <a:extLst>
              <a:ext uri="{FF2B5EF4-FFF2-40B4-BE49-F238E27FC236}">
                <a16:creationId xmlns:a16="http://schemas.microsoft.com/office/drawing/2014/main" id="{44A9AD45-8F5C-40B9-A5AA-CAD0909F8DE5}"/>
              </a:ext>
            </a:extLst>
          </p:cNvPr>
          <p:cNvSpPr>
            <a:spLocks noGrp="1"/>
          </p:cNvSpPr>
          <p:nvPr>
            <p:ph idx="1"/>
          </p:nvPr>
        </p:nvSpPr>
        <p:spPr/>
        <p:txBody>
          <a:bodyPr>
            <a:normAutofit/>
          </a:bodyPr>
          <a:lstStyle/>
          <a:p>
            <a:r>
              <a:rPr lang="en-US" dirty="0"/>
              <a:t>The Government will not be able to prove BRD that my client is guilty.  </a:t>
            </a:r>
          </a:p>
          <a:p>
            <a:pPr lvl="0"/>
            <a:r>
              <a:rPr lang="en-US" dirty="0"/>
              <a:t>The complainant misidentified my client.</a:t>
            </a:r>
          </a:p>
          <a:p>
            <a:pPr lvl="0"/>
            <a:r>
              <a:rPr lang="en-US" dirty="0"/>
              <a:t>Client acted in self-defense. </a:t>
            </a:r>
          </a:p>
          <a:p>
            <a:r>
              <a:rPr lang="en-US" dirty="0"/>
              <a:t>That’s your legal defense. The defense tells us something about the legal rationale as to why a client is not guilty. It gives us a very general idea as to why a client isn’t guilty.  But it says nothing about the tactical decision we will make in order to get to not guilty.  </a:t>
            </a:r>
          </a:p>
          <a:p>
            <a:endParaRPr lang="en-US" dirty="0"/>
          </a:p>
        </p:txBody>
      </p:sp>
    </p:spTree>
    <p:extLst>
      <p:ext uri="{BB962C8B-B14F-4D97-AF65-F5344CB8AC3E}">
        <p14:creationId xmlns:p14="http://schemas.microsoft.com/office/powerpoint/2010/main" val="94843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anim calcmode="lin" valueType="num">
                                      <p:cBhvr>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D78F9-4026-452B-BF4F-210D6D5DF2C7}"/>
              </a:ext>
            </a:extLst>
          </p:cNvPr>
          <p:cNvSpPr>
            <a:spLocks noGrp="1"/>
          </p:cNvSpPr>
          <p:nvPr>
            <p:ph type="title"/>
          </p:nvPr>
        </p:nvSpPr>
        <p:spPr/>
        <p:txBody>
          <a:bodyPr/>
          <a:lstStyle/>
          <a:p>
            <a:r>
              <a:rPr lang="en-US" dirty="0"/>
              <a:t>Examples of Defense theories</a:t>
            </a:r>
          </a:p>
        </p:txBody>
      </p:sp>
      <p:sp>
        <p:nvSpPr>
          <p:cNvPr id="3" name="Content Placeholder 2">
            <a:extLst>
              <a:ext uri="{FF2B5EF4-FFF2-40B4-BE49-F238E27FC236}">
                <a16:creationId xmlns:a16="http://schemas.microsoft.com/office/drawing/2014/main" id="{1283E29B-2DCC-4945-972E-0D1FC2CEC492}"/>
              </a:ext>
            </a:extLst>
          </p:cNvPr>
          <p:cNvSpPr>
            <a:spLocks noGrp="1"/>
          </p:cNvSpPr>
          <p:nvPr>
            <p:ph idx="1"/>
          </p:nvPr>
        </p:nvSpPr>
        <p:spPr/>
        <p:txBody>
          <a:bodyPr/>
          <a:lstStyle/>
          <a:p>
            <a:pPr marL="0" indent="0">
              <a:buNone/>
            </a:pPr>
            <a:endParaRPr lang="en-US" dirty="0"/>
          </a:p>
          <a:p>
            <a:r>
              <a:rPr lang="en-US" dirty="0"/>
              <a:t>“The snitch was looking at a 25-year mandatory sentence so he made up a story about the client confession.” </a:t>
            </a:r>
          </a:p>
          <a:p>
            <a:r>
              <a:rPr lang="en-US" dirty="0"/>
              <a:t> Decedent, who was 6’4 and a former offense lineman, kept coming and pushing the fight, forcing poor, frail client who was 5’6 and a 125 lbs to shoot in order to save his own life.   </a:t>
            </a:r>
          </a:p>
          <a:p>
            <a:r>
              <a:rPr lang="en-US" dirty="0"/>
              <a:t>Sgt. Robinson was under pressure to quickly solve this case so she cut corners in her investigation and ignored other leads.  </a:t>
            </a:r>
          </a:p>
          <a:p>
            <a:endParaRPr lang="en-US" dirty="0"/>
          </a:p>
        </p:txBody>
      </p:sp>
    </p:spTree>
    <p:extLst>
      <p:ext uri="{BB962C8B-B14F-4D97-AF65-F5344CB8AC3E}">
        <p14:creationId xmlns:p14="http://schemas.microsoft.com/office/powerpoint/2010/main" val="216661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4B67F-2058-40B1-B0A8-6DF155A5329D}"/>
              </a:ext>
            </a:extLst>
          </p:cNvPr>
          <p:cNvSpPr>
            <a:spLocks noGrp="1"/>
          </p:cNvSpPr>
          <p:nvPr>
            <p:ph type="title"/>
          </p:nvPr>
        </p:nvSpPr>
        <p:spPr/>
        <p:txBody>
          <a:bodyPr/>
          <a:lstStyle/>
          <a:p>
            <a:r>
              <a:rPr lang="en-US" dirty="0"/>
              <a:t>Three Components of a good theory</a:t>
            </a:r>
          </a:p>
        </p:txBody>
      </p:sp>
      <p:sp>
        <p:nvSpPr>
          <p:cNvPr id="3" name="Content Placeholder 2">
            <a:extLst>
              <a:ext uri="{FF2B5EF4-FFF2-40B4-BE49-F238E27FC236}">
                <a16:creationId xmlns:a16="http://schemas.microsoft.com/office/drawing/2014/main" id="{13972234-FFE5-4853-9364-0B00E5A0ACEF}"/>
              </a:ext>
            </a:extLst>
          </p:cNvPr>
          <p:cNvSpPr>
            <a:spLocks noGrp="1"/>
          </p:cNvSpPr>
          <p:nvPr>
            <p:ph idx="1"/>
          </p:nvPr>
        </p:nvSpPr>
        <p:spPr/>
        <p:txBody>
          <a:bodyPr/>
          <a:lstStyle/>
          <a:p>
            <a:pPr marL="0" indent="0">
              <a:buNone/>
            </a:pPr>
            <a:endParaRPr lang="en-US" dirty="0"/>
          </a:p>
          <a:p>
            <a:pPr lvl="0"/>
            <a:r>
              <a:rPr lang="en-US" sz="2800" dirty="0"/>
              <a:t>Factual Component</a:t>
            </a:r>
          </a:p>
          <a:p>
            <a:pPr lvl="0"/>
            <a:r>
              <a:rPr lang="en-US" sz="2800" dirty="0"/>
              <a:t>Legal Component</a:t>
            </a:r>
          </a:p>
          <a:p>
            <a:r>
              <a:rPr lang="en-US" sz="2800" dirty="0"/>
              <a:t>Emotional Component</a:t>
            </a:r>
          </a:p>
        </p:txBody>
      </p:sp>
    </p:spTree>
    <p:extLst>
      <p:ext uri="{BB962C8B-B14F-4D97-AF65-F5344CB8AC3E}">
        <p14:creationId xmlns:p14="http://schemas.microsoft.com/office/powerpoint/2010/main" val="42536872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5F59-4965-48F2-8274-A4BF13BC4C1D}"/>
              </a:ext>
            </a:extLst>
          </p:cNvPr>
          <p:cNvSpPr>
            <a:spLocks noGrp="1"/>
          </p:cNvSpPr>
          <p:nvPr>
            <p:ph type="title"/>
          </p:nvPr>
        </p:nvSpPr>
        <p:spPr/>
        <p:txBody>
          <a:bodyPr/>
          <a:lstStyle/>
          <a:p>
            <a:r>
              <a:rPr lang="en-US" dirty="0"/>
              <a:t>Factual component: FACTS BEYOND CHANGE (FBC)</a:t>
            </a:r>
          </a:p>
        </p:txBody>
      </p:sp>
      <p:sp>
        <p:nvSpPr>
          <p:cNvPr id="3" name="Content Placeholder 2">
            <a:extLst>
              <a:ext uri="{FF2B5EF4-FFF2-40B4-BE49-F238E27FC236}">
                <a16:creationId xmlns:a16="http://schemas.microsoft.com/office/drawing/2014/main" id="{FA7E8421-6E39-463C-9D57-335B870F9BD1}"/>
              </a:ext>
            </a:extLst>
          </p:cNvPr>
          <p:cNvSpPr>
            <a:spLocks noGrp="1"/>
          </p:cNvSpPr>
          <p:nvPr>
            <p:ph idx="1"/>
          </p:nvPr>
        </p:nvSpPr>
        <p:spPr/>
        <p:txBody>
          <a:bodyPr/>
          <a:lstStyle/>
          <a:p>
            <a:pPr lvl="0"/>
            <a:r>
              <a:rPr lang="en-US" dirty="0"/>
              <a:t>FBC: FBC’s are facts that will be believed by the jury as fair, accurate, and highly relevant regardless of best efforts to dispute or modify them. </a:t>
            </a:r>
          </a:p>
          <a:p>
            <a:pPr lvl="0"/>
            <a:r>
              <a:rPr lang="en-US" dirty="0"/>
              <a:t>Any good theory must either incorporate all facts beyond change, or be neutral to them.  That is, a theory must either build upon the FBC, or stand in harmony with them.  A successful theory of the case can never contradict a FBC, because, if the fact finder is confronted with a theory and an actuality (an FBC), and the two cannot exist simultaneously, the fact finder must decide the case in accordance with the actuality (the fbc).  </a:t>
            </a:r>
          </a:p>
          <a:p>
            <a:endParaRPr lang="en-US" dirty="0"/>
          </a:p>
        </p:txBody>
      </p:sp>
    </p:spTree>
    <p:extLst>
      <p:ext uri="{BB962C8B-B14F-4D97-AF65-F5344CB8AC3E}">
        <p14:creationId xmlns:p14="http://schemas.microsoft.com/office/powerpoint/2010/main" val="278909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47EC3-EFF5-4192-984A-6D882C505503}"/>
              </a:ext>
            </a:extLst>
          </p:cNvPr>
          <p:cNvSpPr>
            <a:spLocks noGrp="1"/>
          </p:cNvSpPr>
          <p:nvPr>
            <p:ph type="title"/>
          </p:nvPr>
        </p:nvSpPr>
        <p:spPr/>
        <p:txBody>
          <a:bodyPr/>
          <a:lstStyle/>
          <a:p>
            <a:r>
              <a:rPr lang="en-US" dirty="0"/>
              <a:t>Examples of FBC</a:t>
            </a:r>
          </a:p>
        </p:txBody>
      </p:sp>
      <p:sp>
        <p:nvSpPr>
          <p:cNvPr id="3" name="Content Placeholder 2">
            <a:extLst>
              <a:ext uri="{FF2B5EF4-FFF2-40B4-BE49-F238E27FC236}">
                <a16:creationId xmlns:a16="http://schemas.microsoft.com/office/drawing/2014/main" id="{AC52FE29-D802-4648-BE02-A490CF4AB7EB}"/>
              </a:ext>
            </a:extLst>
          </p:cNvPr>
          <p:cNvSpPr>
            <a:spLocks noGrp="1"/>
          </p:cNvSpPr>
          <p:nvPr>
            <p:ph idx="1"/>
          </p:nvPr>
        </p:nvSpPr>
        <p:spPr/>
        <p:txBody>
          <a:bodyPr/>
          <a:lstStyle/>
          <a:p>
            <a:r>
              <a:rPr lang="en-US" dirty="0"/>
              <a:t>Complainant was shot four times in the back</a:t>
            </a:r>
          </a:p>
          <a:p>
            <a:r>
              <a:rPr lang="en-US" dirty="0"/>
              <a:t>Client’s BAC was 3x the legal limit</a:t>
            </a:r>
          </a:p>
          <a:p>
            <a:r>
              <a:rPr lang="en-US" dirty="0"/>
              <a:t>Witness entered into a cooperation agreement</a:t>
            </a:r>
          </a:p>
          <a:p>
            <a:r>
              <a:rPr lang="en-US" dirty="0"/>
              <a:t>Weather </a:t>
            </a:r>
          </a:p>
          <a:p>
            <a:r>
              <a:rPr lang="en-US" dirty="0"/>
              <a:t>Lighting </a:t>
            </a:r>
          </a:p>
          <a:p>
            <a:r>
              <a:rPr lang="en-US" dirty="0"/>
              <a:t>Stolen property in client’s possession</a:t>
            </a:r>
          </a:p>
          <a:p>
            <a:r>
              <a:rPr lang="en-US" dirty="0"/>
              <a:t>Drug results</a:t>
            </a:r>
          </a:p>
          <a:p>
            <a:endParaRPr lang="en-US" dirty="0"/>
          </a:p>
        </p:txBody>
      </p:sp>
    </p:spTree>
    <p:extLst>
      <p:ext uri="{BB962C8B-B14F-4D97-AF65-F5344CB8AC3E}">
        <p14:creationId xmlns:p14="http://schemas.microsoft.com/office/powerpoint/2010/main" val="181837256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1249</TotalTime>
  <Words>2183</Words>
  <Application>Microsoft Office PowerPoint</Application>
  <PresentationFormat>Widescreen</PresentationFormat>
  <Paragraphs>219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Rockwell</vt:lpstr>
      <vt:lpstr>Gallery</vt:lpstr>
      <vt:lpstr>LIGHTS, CAMERA, ACTION! </vt:lpstr>
      <vt:lpstr>IT’S STORYTIME</vt:lpstr>
      <vt:lpstr>Cross-examination: art or science?</vt:lpstr>
      <vt:lpstr>WRITING THE SCRIPT: Developing a Theory</vt:lpstr>
      <vt:lpstr>A DEFENSE theory is not a legal defense</vt:lpstr>
      <vt:lpstr>Examples of Defense theories</vt:lpstr>
      <vt:lpstr>Three Components of a good theory</vt:lpstr>
      <vt:lpstr>Factual component: FACTS BEYOND CHANGE (FBC)</vt:lpstr>
      <vt:lpstr>Examples of FBC</vt:lpstr>
      <vt:lpstr>FACTS BEYOND CHANGE: DON’T stop with the negative</vt:lpstr>
      <vt:lpstr> WHY CROSS EXAMINE?  TO ADVANCE THEORY/Story OF the CASE!  That’s it. </vt:lpstr>
      <vt:lpstr>WHY cross-examine? NO QUESTIONS, JUDGE</vt:lpstr>
      <vt:lpstr>THEORY FOR THE WITNESS</vt:lpstr>
      <vt:lpstr>MAKE CHAPTERS FOR EACH WITNESS</vt:lpstr>
      <vt:lpstr>ONE CHAPTER PER PAGE </vt:lpstr>
      <vt:lpstr>ARRANGE THE ORDER OF YOUR CHAPTERS</vt:lpstr>
      <vt:lpstr>Write out questions for each chapter </vt:lpstr>
      <vt:lpstr>SOURCE YOUR FACTS </vt:lpstr>
      <vt:lpstr>MAKING STATEMENTS(ASKING questions) LEAD LEAD LEAD LEAD LEAD</vt:lpstr>
      <vt:lpstr>Making statements (asking questions)  SHORT QUESTIONS/INCH TOWARD GOAL</vt:lpstr>
      <vt:lpstr>Preparing statements (questions) ONE FACT PER QUESTION</vt:lpstr>
      <vt:lpstr>Focus on objective facts/stay away from conclusions</vt:lpstr>
      <vt:lpstr>EXCEPTION TO THE  RULE </vt:lpstr>
      <vt:lpstr>QUESTIONS: NO WASTED WORDS</vt:lpstr>
      <vt:lpstr>QUESTIONS: IMPEACHMENT </vt:lpstr>
      <vt:lpstr>Questions: impeachment</vt:lpstr>
      <vt:lpstr>Questions: impeachment</vt:lpstr>
      <vt:lpstr>Questions: impeachment</vt:lpstr>
      <vt:lpstr>QUESTIONS: IMPEACHMENT</vt:lpstr>
      <vt:lpstr>QUESTIONS: IMPEACHMENT via OMISSION</vt:lpstr>
      <vt:lpstr>OVERALL TECHIQUES:GENERAL to specific </vt:lpstr>
      <vt:lpstr>OVERALL TECHNIQUES</vt:lpstr>
      <vt:lpstr>During  examination </vt:lpstr>
      <vt:lpstr>Rules to live by </vt:lpstr>
      <vt:lpstr>Moot  your cross examination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LIGHTS, CAMERA ACTION</dc:title>
  <dc:creator>Michael Carter</dc:creator>
  <cp:lastModifiedBy>Michael Carter</cp:lastModifiedBy>
  <cp:revision>74</cp:revision>
  <dcterms:created xsi:type="dcterms:W3CDTF">2019-10-04T02:12:22Z</dcterms:created>
  <dcterms:modified xsi:type="dcterms:W3CDTF">2020-10-22T08:11:32Z</dcterms:modified>
</cp:coreProperties>
</file>