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325" r:id="rId4"/>
    <p:sldId id="326" r:id="rId5"/>
    <p:sldId id="290" r:id="rId6"/>
    <p:sldId id="327" r:id="rId7"/>
    <p:sldId id="320" r:id="rId8"/>
    <p:sldId id="261" r:id="rId9"/>
    <p:sldId id="310" r:id="rId10"/>
    <p:sldId id="262" r:id="rId11"/>
    <p:sldId id="263" r:id="rId12"/>
    <p:sldId id="264" r:id="rId13"/>
    <p:sldId id="309" r:id="rId14"/>
    <p:sldId id="279" r:id="rId15"/>
    <p:sldId id="299" r:id="rId16"/>
    <p:sldId id="300" r:id="rId17"/>
    <p:sldId id="301" r:id="rId18"/>
    <p:sldId id="265" r:id="rId19"/>
    <p:sldId id="268" r:id="rId20"/>
    <p:sldId id="269" r:id="rId21"/>
    <p:sldId id="266" r:id="rId22"/>
    <p:sldId id="270" r:id="rId23"/>
    <p:sldId id="289" r:id="rId24"/>
    <p:sldId id="311" r:id="rId25"/>
    <p:sldId id="319" r:id="rId26"/>
    <p:sldId id="271" r:id="rId27"/>
    <p:sldId id="280" r:id="rId28"/>
    <p:sldId id="284" r:id="rId29"/>
    <p:sldId id="281" r:id="rId30"/>
    <p:sldId id="282" r:id="rId31"/>
    <p:sldId id="283" r:id="rId32"/>
    <p:sldId id="285" r:id="rId33"/>
    <p:sldId id="272" r:id="rId34"/>
    <p:sldId id="291" r:id="rId35"/>
    <p:sldId id="292" r:id="rId36"/>
    <p:sldId id="293" r:id="rId37"/>
    <p:sldId id="273" r:id="rId38"/>
    <p:sldId id="286" r:id="rId39"/>
    <p:sldId id="323" r:id="rId40"/>
    <p:sldId id="274" r:id="rId41"/>
    <p:sldId id="302" r:id="rId42"/>
    <p:sldId id="303" r:id="rId43"/>
    <p:sldId id="304" r:id="rId44"/>
    <p:sldId id="305" r:id="rId45"/>
    <p:sldId id="306" r:id="rId46"/>
    <p:sldId id="275" r:id="rId47"/>
    <p:sldId id="307" r:id="rId48"/>
    <p:sldId id="313" r:id="rId49"/>
    <p:sldId id="315" r:id="rId50"/>
    <p:sldId id="314" r:id="rId51"/>
    <p:sldId id="297" r:id="rId52"/>
    <p:sldId id="316" r:id="rId53"/>
    <p:sldId id="317" r:id="rId54"/>
    <p:sldId id="336" r:id="rId55"/>
    <p:sldId id="337" r:id="rId56"/>
    <p:sldId id="294" r:id="rId57"/>
    <p:sldId id="296" r:id="rId58"/>
    <p:sldId id="339" r:id="rId59"/>
    <p:sldId id="338" r:id="rId60"/>
    <p:sldId id="328" r:id="rId61"/>
    <p:sldId id="329" r:id="rId62"/>
    <p:sldId id="330" r:id="rId63"/>
    <p:sldId id="331" r:id="rId64"/>
    <p:sldId id="332" r:id="rId65"/>
    <p:sldId id="333" r:id="rId66"/>
    <p:sldId id="32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604" autoAdjust="0"/>
  </p:normalViewPr>
  <p:slideViewPr>
    <p:cSldViewPr>
      <p:cViewPr varScale="1">
        <p:scale>
          <a:sx n="105" d="100"/>
          <a:sy n="105" d="100"/>
        </p:scale>
        <p:origin x="1840" y="184"/>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sorterViewPr>
    <p:cViewPr>
      <p:scale>
        <a:sx n="100" d="100"/>
        <a:sy n="100" d="100"/>
      </p:scale>
      <p:origin x="0" y="14622"/>
    </p:cViewPr>
  </p:sorterViewPr>
  <p:notesViewPr>
    <p:cSldViewPr>
      <p:cViewPr varScale="1">
        <p:scale>
          <a:sx n="54" d="100"/>
          <a:sy n="54" d="100"/>
        </p:scale>
        <p:origin x="165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1B67E7-A9BF-42BC-A3D5-D2B3BBDD3A19}" type="datetimeFigureOut">
              <a:rPr lang="en-US" smtClean="0"/>
              <a:t>11/13/20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4E04C0-BA76-4FFC-B93B-DECB3CEB77D4}" type="slidenum">
              <a:rPr lang="en-US" smtClean="0"/>
              <a:t>‹#›</a:t>
            </a:fld>
            <a:endParaRPr lang="en-US"/>
          </a:p>
        </p:txBody>
      </p:sp>
    </p:spTree>
    <p:extLst>
      <p:ext uri="{BB962C8B-B14F-4D97-AF65-F5344CB8AC3E}">
        <p14:creationId xmlns:p14="http://schemas.microsoft.com/office/powerpoint/2010/main" val="302570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a:t>
            </a:fld>
            <a:endParaRPr lang="en-US"/>
          </a:p>
        </p:txBody>
      </p:sp>
    </p:spTree>
    <p:extLst>
      <p:ext uri="{BB962C8B-B14F-4D97-AF65-F5344CB8AC3E}">
        <p14:creationId xmlns:p14="http://schemas.microsoft.com/office/powerpoint/2010/main" val="236547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10</a:t>
            </a:fld>
            <a:endParaRPr lang="en-US"/>
          </a:p>
        </p:txBody>
      </p:sp>
    </p:spTree>
    <p:extLst>
      <p:ext uri="{BB962C8B-B14F-4D97-AF65-F5344CB8AC3E}">
        <p14:creationId xmlns:p14="http://schemas.microsoft.com/office/powerpoint/2010/main" val="40000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11</a:t>
            </a:fld>
            <a:endParaRPr lang="en-US"/>
          </a:p>
        </p:txBody>
      </p:sp>
    </p:spTree>
    <p:extLst>
      <p:ext uri="{BB962C8B-B14F-4D97-AF65-F5344CB8AC3E}">
        <p14:creationId xmlns:p14="http://schemas.microsoft.com/office/powerpoint/2010/main" val="318577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12</a:t>
            </a:fld>
            <a:endParaRPr lang="en-US"/>
          </a:p>
        </p:txBody>
      </p:sp>
    </p:spTree>
    <p:extLst>
      <p:ext uri="{BB962C8B-B14F-4D97-AF65-F5344CB8AC3E}">
        <p14:creationId xmlns:p14="http://schemas.microsoft.com/office/powerpoint/2010/main" val="210456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13</a:t>
            </a:fld>
            <a:endParaRPr lang="en-US"/>
          </a:p>
        </p:txBody>
      </p:sp>
    </p:spTree>
    <p:extLst>
      <p:ext uri="{BB962C8B-B14F-4D97-AF65-F5344CB8AC3E}">
        <p14:creationId xmlns:p14="http://schemas.microsoft.com/office/powerpoint/2010/main" val="97671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14</a:t>
            </a:fld>
            <a:endParaRPr lang="en-US"/>
          </a:p>
        </p:txBody>
      </p:sp>
    </p:spTree>
    <p:extLst>
      <p:ext uri="{BB962C8B-B14F-4D97-AF65-F5344CB8AC3E}">
        <p14:creationId xmlns:p14="http://schemas.microsoft.com/office/powerpoint/2010/main" val="279553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15</a:t>
            </a:fld>
            <a:endParaRPr lang="en-US"/>
          </a:p>
        </p:txBody>
      </p:sp>
    </p:spTree>
    <p:extLst>
      <p:ext uri="{BB962C8B-B14F-4D97-AF65-F5344CB8AC3E}">
        <p14:creationId xmlns:p14="http://schemas.microsoft.com/office/powerpoint/2010/main" val="372986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16</a:t>
            </a:fld>
            <a:endParaRPr lang="en-US"/>
          </a:p>
        </p:txBody>
      </p:sp>
    </p:spTree>
    <p:extLst>
      <p:ext uri="{BB962C8B-B14F-4D97-AF65-F5344CB8AC3E}">
        <p14:creationId xmlns:p14="http://schemas.microsoft.com/office/powerpoint/2010/main" val="160825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17</a:t>
            </a:fld>
            <a:endParaRPr lang="en-US"/>
          </a:p>
        </p:txBody>
      </p:sp>
    </p:spTree>
    <p:extLst>
      <p:ext uri="{BB962C8B-B14F-4D97-AF65-F5344CB8AC3E}">
        <p14:creationId xmlns:p14="http://schemas.microsoft.com/office/powerpoint/2010/main" val="332907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18</a:t>
            </a:fld>
            <a:endParaRPr lang="en-US"/>
          </a:p>
        </p:txBody>
      </p:sp>
    </p:spTree>
    <p:extLst>
      <p:ext uri="{BB962C8B-B14F-4D97-AF65-F5344CB8AC3E}">
        <p14:creationId xmlns:p14="http://schemas.microsoft.com/office/powerpoint/2010/main" val="287060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19</a:t>
            </a:fld>
            <a:endParaRPr lang="en-US"/>
          </a:p>
        </p:txBody>
      </p:sp>
    </p:spTree>
    <p:extLst>
      <p:ext uri="{BB962C8B-B14F-4D97-AF65-F5344CB8AC3E}">
        <p14:creationId xmlns:p14="http://schemas.microsoft.com/office/powerpoint/2010/main" val="143163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a:t>
            </a:fld>
            <a:endParaRPr lang="en-US"/>
          </a:p>
        </p:txBody>
      </p:sp>
    </p:spTree>
    <p:extLst>
      <p:ext uri="{BB962C8B-B14F-4D97-AF65-F5344CB8AC3E}">
        <p14:creationId xmlns:p14="http://schemas.microsoft.com/office/powerpoint/2010/main" val="826001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20</a:t>
            </a:fld>
            <a:endParaRPr lang="en-US"/>
          </a:p>
        </p:txBody>
      </p:sp>
    </p:spTree>
    <p:extLst>
      <p:ext uri="{BB962C8B-B14F-4D97-AF65-F5344CB8AC3E}">
        <p14:creationId xmlns:p14="http://schemas.microsoft.com/office/powerpoint/2010/main" val="120136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21</a:t>
            </a:fld>
            <a:endParaRPr lang="en-US"/>
          </a:p>
        </p:txBody>
      </p:sp>
    </p:spTree>
    <p:extLst>
      <p:ext uri="{BB962C8B-B14F-4D97-AF65-F5344CB8AC3E}">
        <p14:creationId xmlns:p14="http://schemas.microsoft.com/office/powerpoint/2010/main" val="365317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22</a:t>
            </a:fld>
            <a:endParaRPr lang="en-US"/>
          </a:p>
        </p:txBody>
      </p:sp>
    </p:spTree>
    <p:extLst>
      <p:ext uri="{BB962C8B-B14F-4D97-AF65-F5344CB8AC3E}">
        <p14:creationId xmlns:p14="http://schemas.microsoft.com/office/powerpoint/2010/main" val="163343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23</a:t>
            </a:fld>
            <a:endParaRPr lang="en-US"/>
          </a:p>
        </p:txBody>
      </p:sp>
    </p:spTree>
    <p:extLst>
      <p:ext uri="{BB962C8B-B14F-4D97-AF65-F5344CB8AC3E}">
        <p14:creationId xmlns:p14="http://schemas.microsoft.com/office/powerpoint/2010/main" val="339533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24</a:t>
            </a:fld>
            <a:endParaRPr lang="en-US"/>
          </a:p>
        </p:txBody>
      </p:sp>
    </p:spTree>
    <p:extLst>
      <p:ext uri="{BB962C8B-B14F-4D97-AF65-F5344CB8AC3E}">
        <p14:creationId xmlns:p14="http://schemas.microsoft.com/office/powerpoint/2010/main" val="102992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25</a:t>
            </a:fld>
            <a:endParaRPr lang="en-US"/>
          </a:p>
        </p:txBody>
      </p:sp>
    </p:spTree>
    <p:extLst>
      <p:ext uri="{BB962C8B-B14F-4D97-AF65-F5344CB8AC3E}">
        <p14:creationId xmlns:p14="http://schemas.microsoft.com/office/powerpoint/2010/main" val="1057566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26</a:t>
            </a:fld>
            <a:endParaRPr lang="en-US"/>
          </a:p>
        </p:txBody>
      </p:sp>
    </p:spTree>
    <p:extLst>
      <p:ext uri="{BB962C8B-B14F-4D97-AF65-F5344CB8AC3E}">
        <p14:creationId xmlns:p14="http://schemas.microsoft.com/office/powerpoint/2010/main" val="3001806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27</a:t>
            </a:fld>
            <a:endParaRPr lang="en-US"/>
          </a:p>
        </p:txBody>
      </p:sp>
    </p:spTree>
    <p:extLst>
      <p:ext uri="{BB962C8B-B14F-4D97-AF65-F5344CB8AC3E}">
        <p14:creationId xmlns:p14="http://schemas.microsoft.com/office/powerpoint/2010/main" val="240091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28</a:t>
            </a:fld>
            <a:endParaRPr lang="en-US"/>
          </a:p>
        </p:txBody>
      </p:sp>
    </p:spTree>
    <p:extLst>
      <p:ext uri="{BB962C8B-B14F-4D97-AF65-F5344CB8AC3E}">
        <p14:creationId xmlns:p14="http://schemas.microsoft.com/office/powerpoint/2010/main" val="3342060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29</a:t>
            </a:fld>
            <a:endParaRPr lang="en-US"/>
          </a:p>
        </p:txBody>
      </p:sp>
    </p:spTree>
    <p:extLst>
      <p:ext uri="{BB962C8B-B14F-4D97-AF65-F5344CB8AC3E}">
        <p14:creationId xmlns:p14="http://schemas.microsoft.com/office/powerpoint/2010/main" val="8590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a:t>
            </a:fld>
            <a:endParaRPr lang="en-US"/>
          </a:p>
        </p:txBody>
      </p:sp>
    </p:spTree>
    <p:extLst>
      <p:ext uri="{BB962C8B-B14F-4D97-AF65-F5344CB8AC3E}">
        <p14:creationId xmlns:p14="http://schemas.microsoft.com/office/powerpoint/2010/main" val="2833649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30</a:t>
            </a:fld>
            <a:endParaRPr lang="en-US"/>
          </a:p>
        </p:txBody>
      </p:sp>
    </p:spTree>
    <p:extLst>
      <p:ext uri="{BB962C8B-B14F-4D97-AF65-F5344CB8AC3E}">
        <p14:creationId xmlns:p14="http://schemas.microsoft.com/office/powerpoint/2010/main" val="3337183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31</a:t>
            </a:fld>
            <a:endParaRPr lang="en-US"/>
          </a:p>
        </p:txBody>
      </p:sp>
    </p:spTree>
    <p:extLst>
      <p:ext uri="{BB962C8B-B14F-4D97-AF65-F5344CB8AC3E}">
        <p14:creationId xmlns:p14="http://schemas.microsoft.com/office/powerpoint/2010/main" val="4094986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32</a:t>
            </a:fld>
            <a:endParaRPr lang="en-US"/>
          </a:p>
        </p:txBody>
      </p:sp>
    </p:spTree>
    <p:extLst>
      <p:ext uri="{BB962C8B-B14F-4D97-AF65-F5344CB8AC3E}">
        <p14:creationId xmlns:p14="http://schemas.microsoft.com/office/powerpoint/2010/main" val="269453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33</a:t>
            </a:fld>
            <a:endParaRPr lang="en-US"/>
          </a:p>
        </p:txBody>
      </p:sp>
    </p:spTree>
    <p:extLst>
      <p:ext uri="{BB962C8B-B14F-4D97-AF65-F5344CB8AC3E}">
        <p14:creationId xmlns:p14="http://schemas.microsoft.com/office/powerpoint/2010/main" val="2270904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34</a:t>
            </a:fld>
            <a:endParaRPr lang="en-US"/>
          </a:p>
        </p:txBody>
      </p:sp>
    </p:spTree>
    <p:extLst>
      <p:ext uri="{BB962C8B-B14F-4D97-AF65-F5344CB8AC3E}">
        <p14:creationId xmlns:p14="http://schemas.microsoft.com/office/powerpoint/2010/main" val="2970716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35</a:t>
            </a:fld>
            <a:endParaRPr lang="en-US"/>
          </a:p>
        </p:txBody>
      </p:sp>
    </p:spTree>
    <p:extLst>
      <p:ext uri="{BB962C8B-B14F-4D97-AF65-F5344CB8AC3E}">
        <p14:creationId xmlns:p14="http://schemas.microsoft.com/office/powerpoint/2010/main" val="2829196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36</a:t>
            </a:fld>
            <a:endParaRPr lang="en-US"/>
          </a:p>
        </p:txBody>
      </p:sp>
    </p:spTree>
    <p:extLst>
      <p:ext uri="{BB962C8B-B14F-4D97-AF65-F5344CB8AC3E}">
        <p14:creationId xmlns:p14="http://schemas.microsoft.com/office/powerpoint/2010/main" val="4290176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37</a:t>
            </a:fld>
            <a:endParaRPr lang="en-US"/>
          </a:p>
        </p:txBody>
      </p:sp>
    </p:spTree>
    <p:extLst>
      <p:ext uri="{BB962C8B-B14F-4D97-AF65-F5344CB8AC3E}">
        <p14:creationId xmlns:p14="http://schemas.microsoft.com/office/powerpoint/2010/main" val="324894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38</a:t>
            </a:fld>
            <a:endParaRPr lang="en-US"/>
          </a:p>
        </p:txBody>
      </p:sp>
    </p:spTree>
    <p:extLst>
      <p:ext uri="{BB962C8B-B14F-4D97-AF65-F5344CB8AC3E}">
        <p14:creationId xmlns:p14="http://schemas.microsoft.com/office/powerpoint/2010/main" val="3713522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39</a:t>
            </a:fld>
            <a:endParaRPr lang="en-US"/>
          </a:p>
        </p:txBody>
      </p:sp>
    </p:spTree>
    <p:extLst>
      <p:ext uri="{BB962C8B-B14F-4D97-AF65-F5344CB8AC3E}">
        <p14:creationId xmlns:p14="http://schemas.microsoft.com/office/powerpoint/2010/main" val="420496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4</a:t>
            </a:fld>
            <a:endParaRPr lang="en-US"/>
          </a:p>
        </p:txBody>
      </p:sp>
    </p:spTree>
    <p:extLst>
      <p:ext uri="{BB962C8B-B14F-4D97-AF65-F5344CB8AC3E}">
        <p14:creationId xmlns:p14="http://schemas.microsoft.com/office/powerpoint/2010/main" val="401781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40</a:t>
            </a:fld>
            <a:endParaRPr lang="en-US"/>
          </a:p>
        </p:txBody>
      </p:sp>
    </p:spTree>
    <p:extLst>
      <p:ext uri="{BB962C8B-B14F-4D97-AF65-F5344CB8AC3E}">
        <p14:creationId xmlns:p14="http://schemas.microsoft.com/office/powerpoint/2010/main" val="3203133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41</a:t>
            </a:fld>
            <a:endParaRPr lang="en-US"/>
          </a:p>
        </p:txBody>
      </p:sp>
    </p:spTree>
    <p:extLst>
      <p:ext uri="{BB962C8B-B14F-4D97-AF65-F5344CB8AC3E}">
        <p14:creationId xmlns:p14="http://schemas.microsoft.com/office/powerpoint/2010/main" val="585800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42</a:t>
            </a:fld>
            <a:endParaRPr lang="en-US"/>
          </a:p>
        </p:txBody>
      </p:sp>
    </p:spTree>
    <p:extLst>
      <p:ext uri="{BB962C8B-B14F-4D97-AF65-F5344CB8AC3E}">
        <p14:creationId xmlns:p14="http://schemas.microsoft.com/office/powerpoint/2010/main" val="3870894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43</a:t>
            </a:fld>
            <a:endParaRPr lang="en-US"/>
          </a:p>
        </p:txBody>
      </p:sp>
    </p:spTree>
    <p:extLst>
      <p:ext uri="{BB962C8B-B14F-4D97-AF65-F5344CB8AC3E}">
        <p14:creationId xmlns:p14="http://schemas.microsoft.com/office/powerpoint/2010/main" val="4235648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44</a:t>
            </a:fld>
            <a:endParaRPr lang="en-US"/>
          </a:p>
        </p:txBody>
      </p:sp>
    </p:spTree>
    <p:extLst>
      <p:ext uri="{BB962C8B-B14F-4D97-AF65-F5344CB8AC3E}">
        <p14:creationId xmlns:p14="http://schemas.microsoft.com/office/powerpoint/2010/main" val="2579665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45</a:t>
            </a:fld>
            <a:endParaRPr lang="en-US"/>
          </a:p>
        </p:txBody>
      </p:sp>
    </p:spTree>
    <p:extLst>
      <p:ext uri="{BB962C8B-B14F-4D97-AF65-F5344CB8AC3E}">
        <p14:creationId xmlns:p14="http://schemas.microsoft.com/office/powerpoint/2010/main" val="2544638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46</a:t>
            </a:fld>
            <a:endParaRPr lang="en-US"/>
          </a:p>
        </p:txBody>
      </p:sp>
    </p:spTree>
    <p:extLst>
      <p:ext uri="{BB962C8B-B14F-4D97-AF65-F5344CB8AC3E}">
        <p14:creationId xmlns:p14="http://schemas.microsoft.com/office/powerpoint/2010/main" val="218552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47</a:t>
            </a:fld>
            <a:endParaRPr lang="en-US"/>
          </a:p>
        </p:txBody>
      </p:sp>
    </p:spTree>
    <p:extLst>
      <p:ext uri="{BB962C8B-B14F-4D97-AF65-F5344CB8AC3E}">
        <p14:creationId xmlns:p14="http://schemas.microsoft.com/office/powerpoint/2010/main" val="3595701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48</a:t>
            </a:fld>
            <a:endParaRPr lang="en-US"/>
          </a:p>
        </p:txBody>
      </p:sp>
    </p:spTree>
    <p:extLst>
      <p:ext uri="{BB962C8B-B14F-4D97-AF65-F5344CB8AC3E}">
        <p14:creationId xmlns:p14="http://schemas.microsoft.com/office/powerpoint/2010/main" val="1521892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49</a:t>
            </a:fld>
            <a:endParaRPr lang="en-US"/>
          </a:p>
        </p:txBody>
      </p:sp>
    </p:spTree>
    <p:extLst>
      <p:ext uri="{BB962C8B-B14F-4D97-AF65-F5344CB8AC3E}">
        <p14:creationId xmlns:p14="http://schemas.microsoft.com/office/powerpoint/2010/main" val="43065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a:t>
            </a:fld>
            <a:endParaRPr lang="en-US"/>
          </a:p>
        </p:txBody>
      </p:sp>
    </p:spTree>
    <p:extLst>
      <p:ext uri="{BB962C8B-B14F-4D97-AF65-F5344CB8AC3E}">
        <p14:creationId xmlns:p14="http://schemas.microsoft.com/office/powerpoint/2010/main" val="834817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50</a:t>
            </a:fld>
            <a:endParaRPr lang="en-US"/>
          </a:p>
        </p:txBody>
      </p:sp>
    </p:spTree>
    <p:extLst>
      <p:ext uri="{BB962C8B-B14F-4D97-AF65-F5344CB8AC3E}">
        <p14:creationId xmlns:p14="http://schemas.microsoft.com/office/powerpoint/2010/main" val="2551823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51</a:t>
            </a:fld>
            <a:endParaRPr lang="en-US"/>
          </a:p>
        </p:txBody>
      </p:sp>
    </p:spTree>
    <p:extLst>
      <p:ext uri="{BB962C8B-B14F-4D97-AF65-F5344CB8AC3E}">
        <p14:creationId xmlns:p14="http://schemas.microsoft.com/office/powerpoint/2010/main" val="3074659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52</a:t>
            </a:fld>
            <a:endParaRPr lang="en-US"/>
          </a:p>
        </p:txBody>
      </p:sp>
    </p:spTree>
    <p:extLst>
      <p:ext uri="{BB962C8B-B14F-4D97-AF65-F5344CB8AC3E}">
        <p14:creationId xmlns:p14="http://schemas.microsoft.com/office/powerpoint/2010/main" val="41101932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53</a:t>
            </a:fld>
            <a:endParaRPr lang="en-US"/>
          </a:p>
        </p:txBody>
      </p:sp>
    </p:spTree>
    <p:extLst>
      <p:ext uri="{BB962C8B-B14F-4D97-AF65-F5344CB8AC3E}">
        <p14:creationId xmlns:p14="http://schemas.microsoft.com/office/powerpoint/2010/main" val="484580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54</a:t>
            </a:fld>
            <a:endParaRPr lang="en-US"/>
          </a:p>
        </p:txBody>
      </p:sp>
    </p:spTree>
    <p:extLst>
      <p:ext uri="{BB962C8B-B14F-4D97-AF65-F5344CB8AC3E}">
        <p14:creationId xmlns:p14="http://schemas.microsoft.com/office/powerpoint/2010/main" val="484580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55</a:t>
            </a:fld>
            <a:endParaRPr lang="en-US"/>
          </a:p>
        </p:txBody>
      </p:sp>
    </p:spTree>
    <p:extLst>
      <p:ext uri="{BB962C8B-B14F-4D97-AF65-F5344CB8AC3E}">
        <p14:creationId xmlns:p14="http://schemas.microsoft.com/office/powerpoint/2010/main" val="2747674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56</a:t>
            </a:fld>
            <a:endParaRPr lang="en-US"/>
          </a:p>
        </p:txBody>
      </p:sp>
    </p:spTree>
    <p:extLst>
      <p:ext uri="{BB962C8B-B14F-4D97-AF65-F5344CB8AC3E}">
        <p14:creationId xmlns:p14="http://schemas.microsoft.com/office/powerpoint/2010/main" val="3209307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57</a:t>
            </a:fld>
            <a:endParaRPr lang="en-US"/>
          </a:p>
        </p:txBody>
      </p:sp>
    </p:spTree>
    <p:extLst>
      <p:ext uri="{BB962C8B-B14F-4D97-AF65-F5344CB8AC3E}">
        <p14:creationId xmlns:p14="http://schemas.microsoft.com/office/powerpoint/2010/main" val="16022098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58</a:t>
            </a:fld>
            <a:endParaRPr lang="en-US"/>
          </a:p>
        </p:txBody>
      </p:sp>
    </p:spTree>
    <p:extLst>
      <p:ext uri="{BB962C8B-B14F-4D97-AF65-F5344CB8AC3E}">
        <p14:creationId xmlns:p14="http://schemas.microsoft.com/office/powerpoint/2010/main" val="2083911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59</a:t>
            </a:fld>
            <a:endParaRPr lang="en-US"/>
          </a:p>
        </p:txBody>
      </p:sp>
    </p:spTree>
    <p:extLst>
      <p:ext uri="{BB962C8B-B14F-4D97-AF65-F5344CB8AC3E}">
        <p14:creationId xmlns:p14="http://schemas.microsoft.com/office/powerpoint/2010/main" val="269814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6</a:t>
            </a:fld>
            <a:endParaRPr lang="en-US"/>
          </a:p>
        </p:txBody>
      </p:sp>
    </p:spTree>
    <p:extLst>
      <p:ext uri="{BB962C8B-B14F-4D97-AF65-F5344CB8AC3E}">
        <p14:creationId xmlns:p14="http://schemas.microsoft.com/office/powerpoint/2010/main" val="39034170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60</a:t>
            </a:fld>
            <a:endParaRPr lang="en-US"/>
          </a:p>
        </p:txBody>
      </p:sp>
    </p:spTree>
    <p:extLst>
      <p:ext uri="{BB962C8B-B14F-4D97-AF65-F5344CB8AC3E}">
        <p14:creationId xmlns:p14="http://schemas.microsoft.com/office/powerpoint/2010/main" val="1789294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61</a:t>
            </a:fld>
            <a:endParaRPr lang="en-US"/>
          </a:p>
        </p:txBody>
      </p:sp>
    </p:spTree>
    <p:extLst>
      <p:ext uri="{BB962C8B-B14F-4D97-AF65-F5344CB8AC3E}">
        <p14:creationId xmlns:p14="http://schemas.microsoft.com/office/powerpoint/2010/main" val="3843872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62</a:t>
            </a:fld>
            <a:endParaRPr lang="en-US"/>
          </a:p>
        </p:txBody>
      </p:sp>
    </p:spTree>
    <p:extLst>
      <p:ext uri="{BB962C8B-B14F-4D97-AF65-F5344CB8AC3E}">
        <p14:creationId xmlns:p14="http://schemas.microsoft.com/office/powerpoint/2010/main" val="1358363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63</a:t>
            </a:fld>
            <a:endParaRPr lang="en-US"/>
          </a:p>
        </p:txBody>
      </p:sp>
    </p:spTree>
    <p:extLst>
      <p:ext uri="{BB962C8B-B14F-4D97-AF65-F5344CB8AC3E}">
        <p14:creationId xmlns:p14="http://schemas.microsoft.com/office/powerpoint/2010/main" val="27265363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64</a:t>
            </a:fld>
            <a:endParaRPr lang="en-US"/>
          </a:p>
        </p:txBody>
      </p:sp>
    </p:spTree>
    <p:extLst>
      <p:ext uri="{BB962C8B-B14F-4D97-AF65-F5344CB8AC3E}">
        <p14:creationId xmlns:p14="http://schemas.microsoft.com/office/powerpoint/2010/main" val="1817046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65</a:t>
            </a:fld>
            <a:endParaRPr lang="en-US"/>
          </a:p>
        </p:txBody>
      </p:sp>
    </p:spTree>
    <p:extLst>
      <p:ext uri="{BB962C8B-B14F-4D97-AF65-F5344CB8AC3E}">
        <p14:creationId xmlns:p14="http://schemas.microsoft.com/office/powerpoint/2010/main" val="882055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E04C0-BA76-4FFC-B93B-DECB3CEB77D4}" type="slidenum">
              <a:rPr lang="en-US" smtClean="0"/>
              <a:t>66</a:t>
            </a:fld>
            <a:endParaRPr lang="en-US"/>
          </a:p>
        </p:txBody>
      </p:sp>
    </p:spTree>
    <p:extLst>
      <p:ext uri="{BB962C8B-B14F-4D97-AF65-F5344CB8AC3E}">
        <p14:creationId xmlns:p14="http://schemas.microsoft.com/office/powerpoint/2010/main" val="261766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7</a:t>
            </a:fld>
            <a:endParaRPr lang="en-US"/>
          </a:p>
        </p:txBody>
      </p:sp>
    </p:spTree>
    <p:extLst>
      <p:ext uri="{BB962C8B-B14F-4D97-AF65-F5344CB8AC3E}">
        <p14:creationId xmlns:p14="http://schemas.microsoft.com/office/powerpoint/2010/main" val="178092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8</a:t>
            </a:fld>
            <a:endParaRPr lang="en-US"/>
          </a:p>
        </p:txBody>
      </p:sp>
    </p:spTree>
    <p:extLst>
      <p:ext uri="{BB962C8B-B14F-4D97-AF65-F5344CB8AC3E}">
        <p14:creationId xmlns:p14="http://schemas.microsoft.com/office/powerpoint/2010/main" val="398808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04C0-BA76-4FFC-B93B-DECB3CEB77D4}" type="slidenum">
              <a:rPr lang="en-US" smtClean="0"/>
              <a:t>9</a:t>
            </a:fld>
            <a:endParaRPr lang="en-US"/>
          </a:p>
        </p:txBody>
      </p:sp>
    </p:spTree>
    <p:extLst>
      <p:ext uri="{BB962C8B-B14F-4D97-AF65-F5344CB8AC3E}">
        <p14:creationId xmlns:p14="http://schemas.microsoft.com/office/powerpoint/2010/main" val="234156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F4EAC3-7259-467C-AB75-97E391226C92}"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58199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F4EAC3-7259-467C-AB75-97E391226C92}"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271533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F4EAC3-7259-467C-AB75-97E391226C92}"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31844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F4EAC3-7259-467C-AB75-97E391226C92}"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371816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4EAC3-7259-467C-AB75-97E391226C92}"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23541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F4EAC3-7259-467C-AB75-97E391226C92}"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184420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F4EAC3-7259-467C-AB75-97E391226C92}" type="datetimeFigureOut">
              <a:rPr lang="en-US" smtClean="0"/>
              <a:t>11/13/20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33983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F4EAC3-7259-467C-AB75-97E391226C92}" type="datetimeFigureOut">
              <a:rPr lang="en-US" smtClean="0"/>
              <a:t>11/13/20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42907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EAC3-7259-467C-AB75-97E391226C92}" type="datetimeFigureOut">
              <a:rPr lang="en-US" smtClean="0"/>
              <a:t>11/13/20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90140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4EAC3-7259-467C-AB75-97E391226C92}"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24280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4EAC3-7259-467C-AB75-97E391226C92}"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7B447-D092-4D80-9E0C-CB6408D9E520}" type="slidenum">
              <a:rPr lang="en-US" smtClean="0"/>
              <a:t>‹#›</a:t>
            </a:fld>
            <a:endParaRPr lang="en-US"/>
          </a:p>
        </p:txBody>
      </p:sp>
    </p:spTree>
    <p:extLst>
      <p:ext uri="{BB962C8B-B14F-4D97-AF65-F5344CB8AC3E}">
        <p14:creationId xmlns:p14="http://schemas.microsoft.com/office/powerpoint/2010/main" val="280946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EAC3-7259-467C-AB75-97E391226C92}" type="datetimeFigureOut">
              <a:rPr lang="en-US" smtClean="0"/>
              <a:t>11/13/20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7B447-D092-4D80-9E0C-CB6408D9E520}" type="slidenum">
              <a:rPr lang="en-US" smtClean="0"/>
              <a:t>‹#›</a:t>
            </a:fld>
            <a:endParaRPr lang="en-US"/>
          </a:p>
        </p:txBody>
      </p:sp>
    </p:spTree>
    <p:extLst>
      <p:ext uri="{BB962C8B-B14F-4D97-AF65-F5344CB8AC3E}">
        <p14:creationId xmlns:p14="http://schemas.microsoft.com/office/powerpoint/2010/main" val="32405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371600"/>
          </a:xfrm>
        </p:spPr>
        <p:txBody>
          <a:bodyPr>
            <a:normAutofit fontScale="90000"/>
          </a:bodyPr>
          <a:lstStyle/>
          <a:p>
            <a:r>
              <a:rPr lang="en-US" dirty="0"/>
              <a:t>TOP 10 TRIAL TRAPS, TRICKS, AND TECHNIQUES</a:t>
            </a:r>
          </a:p>
        </p:txBody>
      </p:sp>
      <p:sp>
        <p:nvSpPr>
          <p:cNvPr id="3" name="Subtitle 2"/>
          <p:cNvSpPr>
            <a:spLocks noGrp="1"/>
          </p:cNvSpPr>
          <p:nvPr>
            <p:ph type="subTitle" idx="1"/>
          </p:nvPr>
        </p:nvSpPr>
        <p:spPr>
          <a:xfrm>
            <a:off x="1447800" y="4953000"/>
            <a:ext cx="6400800" cy="1066800"/>
          </a:xfrm>
        </p:spPr>
        <p:txBody>
          <a:bodyPr>
            <a:normAutofit/>
          </a:bodyPr>
          <a:lstStyle/>
          <a:p>
            <a:endParaRPr lang="en-US" dirty="0"/>
          </a:p>
          <a:p>
            <a:endParaRPr lang="en-US" dirty="0">
              <a:solidFill>
                <a:schemeClr val="accent2">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845" y="2286000"/>
            <a:ext cx="2472309" cy="2843212"/>
          </a:xfrm>
          <a:prstGeom prst="rect">
            <a:avLst/>
          </a:prstGeom>
        </p:spPr>
      </p:pic>
    </p:spTree>
    <p:extLst>
      <p:ext uri="{BB962C8B-B14F-4D97-AF65-F5344CB8AC3E}">
        <p14:creationId xmlns:p14="http://schemas.microsoft.com/office/powerpoint/2010/main" val="394076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4000" dirty="0"/>
              <a:t>Batson challenge</a:t>
            </a:r>
          </a:p>
        </p:txBody>
      </p:sp>
      <p:sp>
        <p:nvSpPr>
          <p:cNvPr id="3" name="Subtitle 2"/>
          <p:cNvSpPr>
            <a:spLocks noGrp="1"/>
          </p:cNvSpPr>
          <p:nvPr>
            <p:ph type="subTitle" idx="1"/>
          </p:nvPr>
        </p:nvSpPr>
        <p:spPr>
          <a:xfrm>
            <a:off x="1295400" y="1905000"/>
            <a:ext cx="6400800" cy="3886200"/>
          </a:xfrm>
        </p:spPr>
        <p:txBody>
          <a:bodyPr>
            <a:normAutofit fontScale="85000" lnSpcReduction="10000"/>
          </a:bodyPr>
          <a:lstStyle/>
          <a:p>
            <a:pPr marL="514350" indent="-514350" algn="just">
              <a:buAutoNum type="arabicPeriod"/>
            </a:pPr>
            <a:r>
              <a:rPr lang="en-US" dirty="0">
                <a:solidFill>
                  <a:schemeClr val="tx1"/>
                </a:solidFill>
              </a:rPr>
              <a:t>Defendant must show a prima facie case of discrimination</a:t>
            </a:r>
          </a:p>
          <a:p>
            <a:pPr lvl="1" algn="just"/>
            <a:r>
              <a:rPr lang="en-US" dirty="0">
                <a:solidFill>
                  <a:schemeClr val="tx1"/>
                </a:solidFill>
              </a:rPr>
              <a:t>(a) he/she is a member of a cognizable group</a:t>
            </a:r>
          </a:p>
          <a:p>
            <a:pPr lvl="1" algn="just"/>
            <a:r>
              <a:rPr lang="en-US" dirty="0">
                <a:solidFill>
                  <a:schemeClr val="tx1"/>
                </a:solidFill>
              </a:rPr>
              <a:t>(b) the proponent has exercised a peremptory challenge to exclude a member of a certain racial group from the jury pool</a:t>
            </a:r>
          </a:p>
          <a:p>
            <a:pPr lvl="1" algn="just"/>
            <a:r>
              <a:rPr lang="en-US" dirty="0">
                <a:solidFill>
                  <a:schemeClr val="tx1"/>
                </a:solidFill>
              </a:rPr>
              <a:t>(c) all the relevant circumstances raise an inference that the proponent of the challenge excluded the prospective juror on the basis of race</a:t>
            </a:r>
          </a:p>
          <a:p>
            <a:pPr lvl="1" algn="l"/>
            <a:endParaRPr lang="en-US" dirty="0">
              <a:solidFill>
                <a:schemeClr val="tx1"/>
              </a:solidFill>
            </a:endParaRPr>
          </a:p>
        </p:txBody>
      </p:sp>
    </p:spTree>
    <p:extLst>
      <p:ext uri="{BB962C8B-B14F-4D97-AF65-F5344CB8AC3E}">
        <p14:creationId xmlns:p14="http://schemas.microsoft.com/office/powerpoint/2010/main" val="388887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4000" dirty="0"/>
              <a:t>Batson challenge</a:t>
            </a:r>
          </a:p>
        </p:txBody>
      </p:sp>
      <p:sp>
        <p:nvSpPr>
          <p:cNvPr id="3" name="Subtitle 2"/>
          <p:cNvSpPr>
            <a:spLocks noGrp="1"/>
          </p:cNvSpPr>
          <p:nvPr>
            <p:ph type="subTitle" idx="1"/>
          </p:nvPr>
        </p:nvSpPr>
        <p:spPr>
          <a:xfrm>
            <a:off x="1295400" y="2286000"/>
            <a:ext cx="6400800" cy="2667000"/>
          </a:xfrm>
        </p:spPr>
        <p:txBody>
          <a:bodyPr>
            <a:normAutofit fontScale="92500" lnSpcReduction="10000"/>
          </a:bodyPr>
          <a:lstStyle/>
          <a:p>
            <a:pPr marL="514350" indent="-514350" algn="just">
              <a:buAutoNum type="arabicPeriod" startAt="2"/>
            </a:pPr>
            <a:r>
              <a:rPr lang="en-US" dirty="0">
                <a:solidFill>
                  <a:schemeClr val="tx1"/>
                </a:solidFill>
              </a:rPr>
              <a:t>The prosecutor may rebut the defendant’s prima facie case with a race-neutral reason for dismissing the juror(s) – it need not be persuasive or even plausible – just facially valid</a:t>
            </a:r>
          </a:p>
          <a:p>
            <a:pPr algn="l"/>
            <a:endParaRPr lang="en-US" dirty="0">
              <a:solidFill>
                <a:schemeClr val="tx1"/>
              </a:solidFill>
            </a:endParaRPr>
          </a:p>
        </p:txBody>
      </p:sp>
    </p:spTree>
    <p:extLst>
      <p:ext uri="{BB962C8B-B14F-4D97-AF65-F5344CB8AC3E}">
        <p14:creationId xmlns:p14="http://schemas.microsoft.com/office/powerpoint/2010/main" val="55528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66850"/>
          </a:xfrm>
        </p:spPr>
        <p:txBody>
          <a:bodyPr>
            <a:normAutofit/>
          </a:bodyPr>
          <a:lstStyle/>
          <a:p>
            <a:r>
              <a:rPr lang="en-US" sz="4000" dirty="0"/>
              <a:t>Batson challenge</a:t>
            </a:r>
          </a:p>
        </p:txBody>
      </p:sp>
      <p:sp>
        <p:nvSpPr>
          <p:cNvPr id="3" name="Subtitle 2"/>
          <p:cNvSpPr>
            <a:spLocks noGrp="1"/>
          </p:cNvSpPr>
          <p:nvPr>
            <p:ph type="subTitle" idx="1"/>
          </p:nvPr>
        </p:nvSpPr>
        <p:spPr>
          <a:xfrm>
            <a:off x="1371600" y="2286000"/>
            <a:ext cx="6400800" cy="3352800"/>
          </a:xfrm>
        </p:spPr>
        <p:txBody>
          <a:bodyPr>
            <a:normAutofit/>
          </a:bodyPr>
          <a:lstStyle/>
          <a:p>
            <a:pPr marL="514350" indent="-514350" algn="just">
              <a:buAutoNum type="arabicPeriod" startAt="3"/>
            </a:pPr>
            <a:r>
              <a:rPr lang="en-US" dirty="0">
                <a:solidFill>
                  <a:schemeClr val="tx1"/>
                </a:solidFill>
              </a:rPr>
              <a:t>The trial court must determine whether the prosecutor’s explanation is a pretext for discrimination.  This is a credibility issue for the trial court.</a:t>
            </a:r>
          </a:p>
          <a:p>
            <a:pPr algn="l"/>
            <a:endParaRPr lang="en-US" dirty="0">
              <a:solidFill>
                <a:schemeClr val="tx1"/>
              </a:solidFill>
            </a:endParaRPr>
          </a:p>
        </p:txBody>
      </p:sp>
    </p:spTree>
    <p:extLst>
      <p:ext uri="{BB962C8B-B14F-4D97-AF65-F5344CB8AC3E}">
        <p14:creationId xmlns:p14="http://schemas.microsoft.com/office/powerpoint/2010/main" val="226877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to the venire</a:t>
            </a:r>
          </a:p>
        </p:txBody>
      </p:sp>
      <p:sp>
        <p:nvSpPr>
          <p:cNvPr id="3" name="Content Placeholder 2"/>
          <p:cNvSpPr>
            <a:spLocks noGrp="1"/>
          </p:cNvSpPr>
          <p:nvPr>
            <p:ph idx="1"/>
          </p:nvPr>
        </p:nvSpPr>
        <p:spPr>
          <a:xfrm>
            <a:off x="533400" y="1600200"/>
            <a:ext cx="8001000" cy="4525963"/>
          </a:xfrm>
        </p:spPr>
        <p:txBody>
          <a:bodyPr>
            <a:normAutofit lnSpcReduction="10000"/>
          </a:bodyPr>
          <a:lstStyle/>
          <a:p>
            <a:pPr marL="514350" indent="-514350" algn="just">
              <a:buAutoNum type="arabicParenBoth"/>
            </a:pPr>
            <a:r>
              <a:rPr lang="en-US" dirty="0"/>
              <a:t>The group alleged to be excluded must be a distinctive group in the community;</a:t>
            </a:r>
          </a:p>
          <a:p>
            <a:pPr marL="514350" indent="-514350" algn="just">
              <a:buAutoNum type="arabicParenBoth"/>
            </a:pPr>
            <a:r>
              <a:rPr lang="en-US" dirty="0"/>
              <a:t> The representation of this group in venires from which juries are selected is not fair and reasonable in relation to the number of such persons in the community; and</a:t>
            </a:r>
          </a:p>
          <a:p>
            <a:pPr marL="514350" indent="-514350" algn="just">
              <a:buAutoNum type="arabicParenBoth"/>
            </a:pPr>
            <a:r>
              <a:rPr lang="en-US" dirty="0"/>
              <a:t> The underrepresentation is due to systematic exclusion of the group in the jury-selection process.</a:t>
            </a:r>
          </a:p>
        </p:txBody>
      </p:sp>
    </p:spTree>
    <p:extLst>
      <p:ext uri="{BB962C8B-B14F-4D97-AF65-F5344CB8AC3E}">
        <p14:creationId xmlns:p14="http://schemas.microsoft.com/office/powerpoint/2010/main" val="330895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TTT #3</a:t>
            </a:r>
            <a:br>
              <a:rPr lang="en-US" sz="4000" dirty="0"/>
            </a:br>
            <a:r>
              <a:rPr lang="en-US" sz="4000" dirty="0"/>
              <a:t>Defendant does not like his outfit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0" y="1858169"/>
            <a:ext cx="3429000" cy="4010025"/>
          </a:xfrm>
        </p:spPr>
      </p:pic>
    </p:spTree>
    <p:extLst>
      <p:ext uri="{BB962C8B-B14F-4D97-AF65-F5344CB8AC3E}">
        <p14:creationId xmlns:p14="http://schemas.microsoft.com/office/powerpoint/2010/main" val="243118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noAutofit/>
          </a:bodyPr>
          <a:lstStyle/>
          <a:p>
            <a:r>
              <a:rPr lang="en-US" sz="3600" dirty="0"/>
              <a:t>The defendant is denied due process where his clothing impairs the presumption of innocence</a:t>
            </a:r>
          </a:p>
        </p:txBody>
      </p:sp>
      <p:sp>
        <p:nvSpPr>
          <p:cNvPr id="3" name="Content Placeholder 2"/>
          <p:cNvSpPr>
            <a:spLocks noGrp="1"/>
          </p:cNvSpPr>
          <p:nvPr>
            <p:ph idx="1"/>
          </p:nvPr>
        </p:nvSpPr>
        <p:spPr>
          <a:xfrm>
            <a:off x="533400" y="2667001"/>
            <a:ext cx="8077200" cy="3581400"/>
          </a:xfrm>
        </p:spPr>
        <p:txBody>
          <a:bodyPr/>
          <a:lstStyle/>
          <a:p>
            <a:pPr marL="0" indent="0">
              <a:buNone/>
            </a:pPr>
            <a:r>
              <a:rPr lang="en-US" dirty="0"/>
              <a:t>Defendant waives when he voluntarily chooses to stand trial in jail clothing</a:t>
            </a:r>
          </a:p>
          <a:p>
            <a:pPr lvl="1"/>
            <a:r>
              <a:rPr lang="en-US" dirty="0"/>
              <a:t>Make a record that clothes are available</a:t>
            </a:r>
          </a:p>
          <a:p>
            <a:pPr lvl="1"/>
            <a:r>
              <a:rPr lang="en-US" dirty="0"/>
              <a:t>Judge does not have to warn him of prejudice</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45671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752600"/>
          </a:xfrm>
        </p:spPr>
        <p:txBody>
          <a:bodyPr>
            <a:normAutofit/>
          </a:bodyPr>
          <a:lstStyle/>
          <a:p>
            <a:r>
              <a:rPr lang="en-US" sz="3600" dirty="0"/>
              <a:t>The defendant is denied due process where his clothing impairs the presumption of innocence</a:t>
            </a:r>
          </a:p>
        </p:txBody>
      </p:sp>
      <p:sp>
        <p:nvSpPr>
          <p:cNvPr id="3" name="Content Placeholder 2"/>
          <p:cNvSpPr>
            <a:spLocks noGrp="1"/>
          </p:cNvSpPr>
          <p:nvPr>
            <p:ph idx="1"/>
          </p:nvPr>
        </p:nvSpPr>
        <p:spPr>
          <a:xfrm>
            <a:off x="762000" y="3048000"/>
            <a:ext cx="7696200" cy="3078163"/>
          </a:xfrm>
        </p:spPr>
        <p:txBody>
          <a:bodyPr>
            <a:normAutofit fontScale="85000" lnSpcReduction="20000"/>
          </a:bodyPr>
          <a:lstStyle/>
          <a:p>
            <a:pPr>
              <a:buFont typeface="Wingdings" panose="05000000000000000000" pitchFamily="2" charset="2"/>
              <a:buChar char="ü"/>
            </a:pPr>
            <a:r>
              <a:rPr lang="en-US" dirty="0"/>
              <a:t> A timely request to be dressed in civilian clothes must be granted.  </a:t>
            </a:r>
            <a:r>
              <a:rPr lang="en-US" i="1" dirty="0"/>
              <a:t>People</a:t>
            </a:r>
            <a:r>
              <a:rPr lang="en-US" dirty="0"/>
              <a:t> v </a:t>
            </a:r>
            <a:r>
              <a:rPr lang="en-US" i="1" dirty="0"/>
              <a:t>Lee</a:t>
            </a:r>
            <a:r>
              <a:rPr lang="en-US" dirty="0"/>
              <a:t>, 133 </a:t>
            </a:r>
            <a:r>
              <a:rPr lang="en-US" dirty="0" err="1"/>
              <a:t>Mich</a:t>
            </a:r>
            <a:r>
              <a:rPr lang="en-US" dirty="0"/>
              <a:t> App 299 (1984)</a:t>
            </a:r>
          </a:p>
          <a:p>
            <a:pPr>
              <a:buFont typeface="Wingdings" panose="05000000000000000000" pitchFamily="2" charset="2"/>
              <a:buChar char="ü"/>
            </a:pPr>
            <a:r>
              <a:rPr lang="en-US" dirty="0"/>
              <a:t> Where the trial court observes defendant’s clothing and finds it does not look like prison garb, the appellate court will defer to the trial court and only review for an abuse of discretion.  </a:t>
            </a:r>
            <a:r>
              <a:rPr lang="en-US" i="1" dirty="0"/>
              <a:t>People</a:t>
            </a:r>
            <a:r>
              <a:rPr lang="en-US" dirty="0"/>
              <a:t> v </a:t>
            </a:r>
            <a:r>
              <a:rPr lang="en-US" i="1" dirty="0"/>
              <a:t>Harris</a:t>
            </a:r>
            <a:r>
              <a:rPr lang="en-US" dirty="0"/>
              <a:t>, 201 </a:t>
            </a:r>
            <a:r>
              <a:rPr lang="en-US" dirty="0" err="1"/>
              <a:t>Mich</a:t>
            </a:r>
            <a:r>
              <a:rPr lang="en-US" dirty="0"/>
              <a:t> App 147 (1993)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978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Examples of trial court findings that were upheld</a:t>
            </a:r>
          </a:p>
        </p:txBody>
      </p:sp>
      <p:sp>
        <p:nvSpPr>
          <p:cNvPr id="3" name="Content Placeholder 2"/>
          <p:cNvSpPr>
            <a:spLocks noGrp="1"/>
          </p:cNvSpPr>
          <p:nvPr>
            <p:ph idx="1"/>
          </p:nvPr>
        </p:nvSpPr>
        <p:spPr>
          <a:xfrm>
            <a:off x="533400" y="2057401"/>
            <a:ext cx="8229600" cy="4038600"/>
          </a:xfrm>
        </p:spPr>
        <p:txBody>
          <a:bodyPr/>
          <a:lstStyle/>
          <a:p>
            <a:r>
              <a:rPr lang="en-US" dirty="0"/>
              <a:t>Blue pants and shirt look like what young people wear now and differs from prisoner’s clothes. </a:t>
            </a:r>
            <a:r>
              <a:rPr lang="en-US" i="1" dirty="0"/>
              <a:t>People</a:t>
            </a:r>
            <a:r>
              <a:rPr lang="en-US" dirty="0"/>
              <a:t> v </a:t>
            </a:r>
            <a:r>
              <a:rPr lang="en-US" i="1" dirty="0"/>
              <a:t>Harris</a:t>
            </a:r>
            <a:r>
              <a:rPr lang="en-US" dirty="0"/>
              <a:t>, 201 </a:t>
            </a:r>
            <a:r>
              <a:rPr lang="en-US" dirty="0" err="1"/>
              <a:t>Mich</a:t>
            </a:r>
            <a:r>
              <a:rPr lang="en-US" dirty="0"/>
              <a:t> App 147 (1993)</a:t>
            </a:r>
          </a:p>
          <a:p>
            <a:r>
              <a:rPr lang="en-US" dirty="0"/>
              <a:t>Defendant’s clothes resemble work clothes.  </a:t>
            </a:r>
            <a:r>
              <a:rPr lang="en-US" i="1" dirty="0"/>
              <a:t>People</a:t>
            </a:r>
            <a:r>
              <a:rPr lang="en-US" dirty="0"/>
              <a:t> v </a:t>
            </a:r>
            <a:r>
              <a:rPr lang="en-US" i="1" dirty="0"/>
              <a:t>Woods</a:t>
            </a:r>
            <a:r>
              <a:rPr lang="en-US" dirty="0"/>
              <a:t>, 32 </a:t>
            </a:r>
            <a:r>
              <a:rPr lang="en-US" dirty="0" err="1"/>
              <a:t>Mich</a:t>
            </a:r>
            <a:r>
              <a:rPr lang="en-US" dirty="0"/>
              <a:t> App 358 (1971)</a:t>
            </a:r>
          </a:p>
          <a:p>
            <a:r>
              <a:rPr lang="en-US" dirty="0"/>
              <a:t>A white t-shirt.  </a:t>
            </a:r>
            <a:r>
              <a:rPr lang="en-US" i="1" dirty="0"/>
              <a:t>People</a:t>
            </a:r>
            <a:r>
              <a:rPr lang="en-US" dirty="0"/>
              <a:t> v </a:t>
            </a:r>
            <a:r>
              <a:rPr lang="en-US" i="1" dirty="0" err="1"/>
              <a:t>Ealy</a:t>
            </a:r>
            <a:r>
              <a:rPr lang="en-US" dirty="0"/>
              <a:t> (</a:t>
            </a:r>
            <a:r>
              <a:rPr lang="en-US" dirty="0" err="1"/>
              <a:t>unpub</a:t>
            </a:r>
            <a:r>
              <a:rPr lang="en-US" dirty="0"/>
              <a:t> 6-19-12)</a:t>
            </a:r>
          </a:p>
        </p:txBody>
      </p:sp>
    </p:spTree>
    <p:extLst>
      <p:ext uri="{BB962C8B-B14F-4D97-AF65-F5344CB8AC3E}">
        <p14:creationId xmlns:p14="http://schemas.microsoft.com/office/powerpoint/2010/main" val="53064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828800"/>
          </a:xfrm>
        </p:spPr>
        <p:txBody>
          <a:bodyPr>
            <a:normAutofit fontScale="90000"/>
          </a:bodyPr>
          <a:lstStyle/>
          <a:p>
            <a:r>
              <a:rPr lang="en-US" dirty="0"/>
              <a:t>TTT #4</a:t>
            </a:r>
            <a:br>
              <a:rPr lang="en-US" dirty="0"/>
            </a:br>
            <a:r>
              <a:rPr lang="en-US" dirty="0"/>
              <a:t>The prosecutor has not turned over evidence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3048001"/>
            <a:ext cx="3581400" cy="2895600"/>
          </a:xfrm>
        </p:spPr>
      </p:pic>
    </p:spTree>
    <p:extLst>
      <p:ext uri="{BB962C8B-B14F-4D97-AF65-F5344CB8AC3E}">
        <p14:creationId xmlns:p14="http://schemas.microsoft.com/office/powerpoint/2010/main" val="54091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violations</a:t>
            </a:r>
          </a:p>
        </p:txBody>
      </p:sp>
      <p:sp>
        <p:nvSpPr>
          <p:cNvPr id="3" name="Content Placeholder 2"/>
          <p:cNvSpPr>
            <a:spLocks noGrp="1"/>
          </p:cNvSpPr>
          <p:nvPr>
            <p:ph sz="half" idx="1"/>
          </p:nvPr>
        </p:nvSpPr>
        <p:spPr>
          <a:noFill/>
          <a:ln>
            <a:solidFill>
              <a:schemeClr val="accent1"/>
            </a:solidFill>
          </a:ln>
        </p:spPr>
        <p:txBody>
          <a:bodyPr>
            <a:normAutofit fontScale="77500" lnSpcReduction="20000"/>
          </a:bodyPr>
          <a:lstStyle/>
          <a:p>
            <a:pPr marL="0" indent="0" algn="just">
              <a:buNone/>
            </a:pPr>
            <a:r>
              <a:rPr lang="en-US" dirty="0"/>
              <a:t>Is it about a witness or a tangible object that the pros. is using at trial?</a:t>
            </a:r>
          </a:p>
          <a:p>
            <a:pPr marL="0" indent="0">
              <a:buNone/>
            </a:pPr>
            <a:r>
              <a:rPr lang="en-US" dirty="0"/>
              <a:t>[see list MCR 6.201(A)]</a:t>
            </a:r>
          </a:p>
          <a:p>
            <a:pPr marL="0" indent="0">
              <a:buNone/>
            </a:pPr>
            <a:r>
              <a:rPr lang="en-US" b="1" dirty="0"/>
              <a:t>OR</a:t>
            </a:r>
          </a:p>
          <a:p>
            <a:pPr marL="0" indent="0" algn="just">
              <a:buNone/>
            </a:pPr>
            <a:r>
              <a:rPr lang="en-US" dirty="0"/>
              <a:t>Is it exculpatory evidence; a police report; defendant, co-</a:t>
            </a:r>
            <a:r>
              <a:rPr lang="en-US" dirty="0" err="1"/>
              <a:t>def</a:t>
            </a:r>
            <a:r>
              <a:rPr lang="en-US" dirty="0"/>
              <a:t> or accomplice statement; search warrant; agreement for testimony? [MCR 6.201(B)]</a:t>
            </a:r>
          </a:p>
          <a:p>
            <a:pPr marL="0" indent="0">
              <a:buNone/>
            </a:pPr>
            <a:r>
              <a:rPr lang="en-US" b="1" dirty="0"/>
              <a:t>OR</a:t>
            </a:r>
          </a:p>
          <a:p>
            <a:pPr marL="0" indent="0" algn="just">
              <a:buNone/>
            </a:pPr>
            <a:r>
              <a:rPr lang="en-US" dirty="0"/>
              <a:t>Is it something that was ordered for good cause shown? [MCR 6.201(I)]</a:t>
            </a:r>
          </a:p>
        </p:txBody>
      </p:sp>
      <p:sp>
        <p:nvSpPr>
          <p:cNvPr id="4" name="Content Placeholder 3"/>
          <p:cNvSpPr>
            <a:spLocks noGrp="1"/>
          </p:cNvSpPr>
          <p:nvPr>
            <p:ph sz="half" idx="2"/>
          </p:nvPr>
        </p:nvSpPr>
        <p:spPr>
          <a:xfrm>
            <a:off x="4876800" y="1600200"/>
            <a:ext cx="3810000" cy="4525963"/>
          </a:xfrm>
          <a:ln>
            <a:solidFill>
              <a:schemeClr val="accent1"/>
            </a:solidFill>
          </a:ln>
        </p:spPr>
        <p:txBody>
          <a:bodyPr>
            <a:normAutofit fontScale="77500" lnSpcReduction="20000"/>
          </a:bodyPr>
          <a:lstStyle/>
          <a:p>
            <a:pPr marL="0" indent="0">
              <a:buNone/>
            </a:pPr>
            <a:endParaRPr lang="en-US" dirty="0"/>
          </a:p>
          <a:p>
            <a:pPr marL="0" indent="0">
              <a:buNone/>
            </a:pPr>
            <a:endParaRPr lang="en-US" dirty="0"/>
          </a:p>
          <a:p>
            <a:pPr marL="0" indent="0">
              <a:buNone/>
            </a:pPr>
            <a:r>
              <a:rPr lang="en-US" dirty="0"/>
              <a:t>IF </a:t>
            </a:r>
            <a:r>
              <a:rPr lang="en-US" b="1" dirty="0"/>
              <a:t>NO</a:t>
            </a:r>
            <a:r>
              <a:rPr lang="en-US" dirty="0"/>
              <a:t> TO ALL → no discovery violation</a:t>
            </a:r>
          </a:p>
          <a:p>
            <a:pPr marL="0" indent="0">
              <a:buNone/>
            </a:pPr>
            <a:endParaRPr lang="en-US" dirty="0"/>
          </a:p>
          <a:p>
            <a:pPr marL="0" indent="0">
              <a:buNone/>
            </a:pPr>
            <a:endParaRPr lang="en-US" dirty="0"/>
          </a:p>
          <a:p>
            <a:pPr marL="0" indent="0">
              <a:buNone/>
            </a:pPr>
            <a:endParaRPr lang="en-US" dirty="0"/>
          </a:p>
          <a:p>
            <a:pPr marL="0" indent="0">
              <a:buNone/>
            </a:pPr>
            <a:r>
              <a:rPr lang="en-US" dirty="0"/>
              <a:t>IF </a:t>
            </a:r>
            <a:r>
              <a:rPr lang="en-US" b="1" dirty="0"/>
              <a:t>YES</a:t>
            </a:r>
            <a:r>
              <a:rPr lang="en-US" dirty="0"/>
              <a:t> TO ANY → discovery violation</a:t>
            </a:r>
          </a:p>
          <a:p>
            <a:pPr marL="0" indent="0">
              <a:buNone/>
            </a:pPr>
            <a:endParaRPr lang="en-US" dirty="0"/>
          </a:p>
        </p:txBody>
      </p:sp>
    </p:spTree>
    <p:extLst>
      <p:ext uri="{BB962C8B-B14F-4D97-AF65-F5344CB8AC3E}">
        <p14:creationId xmlns:p14="http://schemas.microsoft.com/office/powerpoint/2010/main" val="282884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6600" b="1" dirty="0">
                <a:latin typeface="Brush Script MT" panose="03060802040406070304" pitchFamily="66" charset="0"/>
              </a:rPr>
              <a:t>Presented by:</a:t>
            </a:r>
          </a:p>
        </p:txBody>
      </p:sp>
      <p:sp>
        <p:nvSpPr>
          <p:cNvPr id="3" name="Subtitle 2"/>
          <p:cNvSpPr>
            <a:spLocks noGrp="1"/>
          </p:cNvSpPr>
          <p:nvPr>
            <p:ph type="subTitle" idx="1"/>
          </p:nvPr>
        </p:nvSpPr>
        <p:spPr>
          <a:xfrm>
            <a:off x="1295400" y="2819400"/>
            <a:ext cx="6400800" cy="3048000"/>
          </a:xfrm>
        </p:spPr>
        <p:txBody>
          <a:bodyPr>
            <a:normAutofit/>
          </a:bodyPr>
          <a:lstStyle/>
          <a:p>
            <a:pPr>
              <a:spcBef>
                <a:spcPts val="0"/>
              </a:spcBef>
            </a:pPr>
            <a:endParaRPr lang="en-US" dirty="0">
              <a:solidFill>
                <a:schemeClr val="tx1"/>
              </a:solidFill>
            </a:endParaRPr>
          </a:p>
          <a:p>
            <a:pPr>
              <a:spcBef>
                <a:spcPts val="0"/>
              </a:spcBef>
            </a:pPr>
            <a:r>
              <a:rPr lang="en-US" dirty="0">
                <a:solidFill>
                  <a:schemeClr val="tx1"/>
                </a:solidFill>
              </a:rPr>
              <a:t>Judge Joyce </a:t>
            </a:r>
            <a:r>
              <a:rPr lang="en-US" dirty="0" err="1">
                <a:solidFill>
                  <a:schemeClr val="tx1"/>
                </a:solidFill>
              </a:rPr>
              <a:t>Draganchuk</a:t>
            </a:r>
            <a:endParaRPr lang="en-US" dirty="0">
              <a:solidFill>
                <a:schemeClr val="tx1"/>
              </a:solidFill>
            </a:endParaRPr>
          </a:p>
          <a:p>
            <a:pPr>
              <a:spcBef>
                <a:spcPts val="0"/>
              </a:spcBef>
            </a:pPr>
            <a:r>
              <a:rPr lang="en-US" dirty="0">
                <a:solidFill>
                  <a:schemeClr val="tx1"/>
                </a:solidFill>
              </a:rPr>
              <a:t>Ingham County Circuit Court</a:t>
            </a:r>
          </a:p>
          <a:p>
            <a:pPr>
              <a:spcBef>
                <a:spcPts val="0"/>
              </a:spcBef>
            </a:pPr>
            <a:endParaRPr lang="en-US" dirty="0">
              <a:solidFill>
                <a:schemeClr val="tx1"/>
              </a:solidFill>
            </a:endParaRPr>
          </a:p>
        </p:txBody>
      </p:sp>
    </p:spTree>
    <p:extLst>
      <p:ext uri="{BB962C8B-B14F-4D97-AF65-F5344CB8AC3E}">
        <p14:creationId xmlns:p14="http://schemas.microsoft.com/office/powerpoint/2010/main" val="318269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Discovery violations</a:t>
            </a:r>
          </a:p>
        </p:txBody>
      </p:sp>
      <p:sp>
        <p:nvSpPr>
          <p:cNvPr id="3" name="Content Placeholder 2"/>
          <p:cNvSpPr>
            <a:spLocks noGrp="1"/>
          </p:cNvSpPr>
          <p:nvPr>
            <p:ph sz="half" idx="1"/>
          </p:nvPr>
        </p:nvSpPr>
        <p:spPr>
          <a:ln>
            <a:solidFill>
              <a:schemeClr val="accent1"/>
            </a:solidFill>
          </a:ln>
        </p:spPr>
        <p:txBody>
          <a:bodyPr/>
          <a:lstStyle/>
          <a:p>
            <a:pPr marL="0" indent="0" algn="just">
              <a:buNone/>
            </a:pPr>
            <a:r>
              <a:rPr lang="en-US" dirty="0"/>
              <a:t>Did def. have actual knowledge? (e.g. notes transcribed into report or </a:t>
            </a:r>
            <a:r>
              <a:rPr lang="en-US" dirty="0" err="1"/>
              <a:t>def’s</a:t>
            </a:r>
            <a:r>
              <a:rPr lang="en-US" dirty="0"/>
              <a:t> own statement)</a:t>
            </a:r>
          </a:p>
          <a:p>
            <a:pPr marL="0" indent="0">
              <a:buNone/>
            </a:pPr>
            <a:r>
              <a:rPr lang="en-US" dirty="0"/>
              <a:t>                  ↓</a:t>
            </a:r>
          </a:p>
          <a:p>
            <a:pPr marL="0" indent="0">
              <a:buNone/>
            </a:pPr>
            <a:r>
              <a:rPr lang="en-US" dirty="0"/>
              <a:t>                 </a:t>
            </a:r>
            <a:r>
              <a:rPr lang="en-US" b="1" dirty="0"/>
              <a:t>YES</a:t>
            </a:r>
          </a:p>
          <a:p>
            <a:pPr marL="0" indent="0" algn="ctr">
              <a:buNone/>
            </a:pPr>
            <a:r>
              <a:rPr lang="en-US" dirty="0"/>
              <a:t>No prejudice</a:t>
            </a:r>
          </a:p>
          <a:p>
            <a:pPr marL="0" indent="0" algn="ctr">
              <a:buNone/>
            </a:pPr>
            <a:r>
              <a:rPr lang="en-US" dirty="0"/>
              <a:t>No remedy</a:t>
            </a:r>
          </a:p>
        </p:txBody>
      </p:sp>
      <p:sp>
        <p:nvSpPr>
          <p:cNvPr id="4" name="Content Placeholder 3"/>
          <p:cNvSpPr>
            <a:spLocks noGrp="1"/>
          </p:cNvSpPr>
          <p:nvPr>
            <p:ph sz="half" idx="2"/>
          </p:nvPr>
        </p:nvSpPr>
        <p:spPr>
          <a:ln>
            <a:solidFill>
              <a:schemeClr val="accent1"/>
            </a:solidFill>
          </a:ln>
        </p:spPr>
        <p:txBody>
          <a:bodyPr/>
          <a:lstStyle/>
          <a:p>
            <a:pPr marL="0" indent="0">
              <a:buNone/>
            </a:pPr>
            <a:endParaRPr lang="en-US" dirty="0"/>
          </a:p>
          <a:p>
            <a:pPr marL="0" indent="0">
              <a:buNone/>
            </a:pPr>
            <a:endParaRPr lang="en-US" dirty="0"/>
          </a:p>
          <a:p>
            <a:pPr marL="0" indent="0" algn="just">
              <a:buNone/>
            </a:pPr>
            <a:r>
              <a:rPr lang="en-US" b="1" dirty="0"/>
              <a:t>NO</a:t>
            </a:r>
            <a:r>
              <a:rPr lang="en-US" dirty="0"/>
              <a:t> → Does the late disclosure cause actual prejudice? </a:t>
            </a:r>
          </a:p>
          <a:p>
            <a:pPr marL="0" indent="0">
              <a:buNone/>
            </a:pPr>
            <a:endParaRPr lang="en-US" dirty="0"/>
          </a:p>
          <a:p>
            <a:pPr marL="0" indent="0" algn="just">
              <a:buNone/>
            </a:pPr>
            <a:r>
              <a:rPr lang="en-US" dirty="0"/>
              <a:t>If actual prejudice, proceed to remedy</a:t>
            </a:r>
          </a:p>
        </p:txBody>
      </p:sp>
    </p:spTree>
    <p:extLst>
      <p:ext uri="{BB962C8B-B14F-4D97-AF65-F5344CB8AC3E}">
        <p14:creationId xmlns:p14="http://schemas.microsoft.com/office/powerpoint/2010/main" val="390715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rmAutofit/>
          </a:bodyPr>
          <a:lstStyle/>
          <a:p>
            <a:r>
              <a:rPr lang="en-US" sz="4000" dirty="0"/>
              <a:t>Discovery violations</a:t>
            </a:r>
          </a:p>
        </p:txBody>
      </p:sp>
      <p:sp>
        <p:nvSpPr>
          <p:cNvPr id="3" name="Subtitle 2"/>
          <p:cNvSpPr>
            <a:spLocks noGrp="1"/>
          </p:cNvSpPr>
          <p:nvPr>
            <p:ph type="subTitle" idx="1"/>
          </p:nvPr>
        </p:nvSpPr>
        <p:spPr>
          <a:xfrm>
            <a:off x="1371600" y="1752600"/>
            <a:ext cx="6400800" cy="4495800"/>
          </a:xfrm>
        </p:spPr>
        <p:txBody>
          <a:bodyPr>
            <a:normAutofit fontScale="62500" lnSpcReduction="20000"/>
          </a:bodyPr>
          <a:lstStyle/>
          <a:p>
            <a:pPr algn="l"/>
            <a:r>
              <a:rPr lang="en-US" dirty="0">
                <a:solidFill>
                  <a:schemeClr val="tx1"/>
                </a:solidFill>
              </a:rPr>
              <a:t>Remedy (balancing interests of courts, public, and parties including reason for non-compliance):</a:t>
            </a:r>
          </a:p>
          <a:p>
            <a:pPr marL="514350" indent="-514350" algn="l">
              <a:buAutoNum type="arabicPeriod"/>
            </a:pPr>
            <a:r>
              <a:rPr lang="en-US" dirty="0">
                <a:solidFill>
                  <a:schemeClr val="tx1"/>
                </a:solidFill>
              </a:rPr>
              <a:t>Order to provide</a:t>
            </a:r>
          </a:p>
          <a:p>
            <a:pPr marL="514350" indent="-514350" algn="l">
              <a:buAutoNum type="arabicPeriod"/>
            </a:pPr>
            <a:r>
              <a:rPr lang="en-US" dirty="0">
                <a:solidFill>
                  <a:schemeClr val="tx1"/>
                </a:solidFill>
              </a:rPr>
              <a:t>Permit inspection</a:t>
            </a:r>
          </a:p>
          <a:p>
            <a:pPr marL="514350" indent="-514350" algn="l">
              <a:buAutoNum type="arabicPeriod"/>
            </a:pPr>
            <a:r>
              <a:rPr lang="en-US" dirty="0">
                <a:solidFill>
                  <a:schemeClr val="tx1"/>
                </a:solidFill>
              </a:rPr>
              <a:t>Continuance</a:t>
            </a:r>
          </a:p>
          <a:p>
            <a:pPr marL="514350" indent="-514350" algn="l">
              <a:buAutoNum type="arabicPeriod"/>
            </a:pPr>
            <a:r>
              <a:rPr lang="en-US" dirty="0">
                <a:solidFill>
                  <a:schemeClr val="tx1"/>
                </a:solidFill>
              </a:rPr>
              <a:t>Allow evidence of non-production</a:t>
            </a:r>
          </a:p>
          <a:p>
            <a:pPr marL="514350" indent="-514350" algn="l">
              <a:buAutoNum type="arabicPeriod"/>
            </a:pPr>
            <a:r>
              <a:rPr lang="en-US" dirty="0">
                <a:solidFill>
                  <a:schemeClr val="tx1"/>
                </a:solidFill>
              </a:rPr>
              <a:t>Jury instruction</a:t>
            </a:r>
          </a:p>
          <a:p>
            <a:pPr marL="514350" indent="-514350" algn="l">
              <a:buAutoNum type="arabicPeriod"/>
            </a:pPr>
            <a:r>
              <a:rPr lang="en-US" dirty="0">
                <a:solidFill>
                  <a:schemeClr val="tx1"/>
                </a:solidFill>
              </a:rPr>
              <a:t>Exclude (most egregious case)</a:t>
            </a:r>
          </a:p>
          <a:p>
            <a:pPr marL="514350" indent="-514350" algn="l">
              <a:buAutoNum type="arabicPeriod"/>
            </a:pPr>
            <a:r>
              <a:rPr lang="en-US" dirty="0">
                <a:solidFill>
                  <a:schemeClr val="tx1"/>
                </a:solidFill>
              </a:rPr>
              <a:t>Mistrial (if it impairs a fair trial)</a:t>
            </a:r>
          </a:p>
          <a:p>
            <a:pPr marL="514350" indent="-514350" algn="l">
              <a:buAutoNum type="arabicPeriod"/>
            </a:pPr>
            <a:r>
              <a:rPr lang="en-US" dirty="0">
                <a:solidFill>
                  <a:schemeClr val="tx1"/>
                </a:solidFill>
              </a:rPr>
              <a:t>Dismissal</a:t>
            </a:r>
          </a:p>
          <a:p>
            <a:pPr lvl="1" algn="l"/>
            <a:r>
              <a:rPr lang="en-US" dirty="0">
                <a:solidFill>
                  <a:schemeClr val="tx1"/>
                </a:solidFill>
              </a:rPr>
              <a:t>--flagrant</a:t>
            </a:r>
          </a:p>
          <a:p>
            <a:pPr lvl="1" algn="l"/>
            <a:r>
              <a:rPr lang="en-US" dirty="0">
                <a:solidFill>
                  <a:schemeClr val="tx1"/>
                </a:solidFill>
              </a:rPr>
              <a:t>--wanton</a:t>
            </a:r>
          </a:p>
          <a:p>
            <a:pPr lvl="1" algn="l"/>
            <a:r>
              <a:rPr lang="en-US" dirty="0">
                <a:solidFill>
                  <a:schemeClr val="tx1"/>
                </a:solidFill>
              </a:rPr>
              <a:t>--conscious</a:t>
            </a:r>
          </a:p>
          <a:p>
            <a:pPr lvl="1" algn="l"/>
            <a:r>
              <a:rPr lang="en-US" dirty="0">
                <a:solidFill>
                  <a:schemeClr val="tx1"/>
                </a:solidFill>
              </a:rPr>
              <a:t>--intentional</a:t>
            </a:r>
          </a:p>
        </p:txBody>
      </p:sp>
    </p:spTree>
    <p:extLst>
      <p:ext uri="{BB962C8B-B14F-4D97-AF65-F5344CB8AC3E}">
        <p14:creationId xmlns:p14="http://schemas.microsoft.com/office/powerpoint/2010/main" val="55993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#5</a:t>
            </a:r>
            <a:br>
              <a:rPr lang="en-US" dirty="0"/>
            </a:br>
            <a:r>
              <a:rPr lang="en-US" dirty="0"/>
              <a:t>Defendant is disruptive/assaultive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2057400"/>
            <a:ext cx="4114800" cy="3505200"/>
          </a:xfrm>
        </p:spPr>
      </p:pic>
    </p:spTree>
    <p:extLst>
      <p:ext uri="{BB962C8B-B14F-4D97-AF65-F5344CB8AC3E}">
        <p14:creationId xmlns:p14="http://schemas.microsoft.com/office/powerpoint/2010/main" val="290047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Disruptive defendant</a:t>
            </a:r>
          </a:p>
        </p:txBody>
      </p:sp>
      <p:sp>
        <p:nvSpPr>
          <p:cNvPr id="3" name="Content Placeholder 2"/>
          <p:cNvSpPr>
            <a:spLocks noGrp="1"/>
          </p:cNvSpPr>
          <p:nvPr>
            <p:ph idx="1"/>
          </p:nvPr>
        </p:nvSpPr>
        <p:spPr>
          <a:xfrm>
            <a:off x="914400" y="1600200"/>
            <a:ext cx="7315200" cy="4525963"/>
          </a:xfrm>
        </p:spPr>
        <p:txBody>
          <a:bodyPr/>
          <a:lstStyle/>
          <a:p>
            <a:pPr marL="514350" indent="-514350">
              <a:buAutoNum type="arabicPeriod"/>
            </a:pPr>
            <a:r>
              <a:rPr lang="en-US" dirty="0"/>
              <a:t>Right to be present</a:t>
            </a:r>
          </a:p>
          <a:p>
            <a:pPr marL="514350" indent="-514350">
              <a:buAutoNum type="arabicPeriod"/>
            </a:pPr>
            <a:r>
              <a:rPr lang="en-US" dirty="0"/>
              <a:t>Warnings</a:t>
            </a:r>
          </a:p>
          <a:p>
            <a:pPr marL="514350" indent="-514350">
              <a:buAutoNum type="arabicPeriod"/>
            </a:pPr>
            <a:r>
              <a:rPr lang="en-US" dirty="0"/>
              <a:t>Chances to reform/return</a:t>
            </a:r>
          </a:p>
        </p:txBody>
      </p:sp>
    </p:spTree>
    <p:extLst>
      <p:ext uri="{BB962C8B-B14F-4D97-AF65-F5344CB8AC3E}">
        <p14:creationId xmlns:p14="http://schemas.microsoft.com/office/powerpoint/2010/main" val="112925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a:t>
            </a:r>
          </a:p>
        </p:txBody>
      </p:sp>
      <p:sp>
        <p:nvSpPr>
          <p:cNvPr id="3" name="Content Placeholder 2"/>
          <p:cNvSpPr>
            <a:spLocks noGrp="1"/>
          </p:cNvSpPr>
          <p:nvPr>
            <p:ph idx="1"/>
          </p:nvPr>
        </p:nvSpPr>
        <p:spPr>
          <a:xfrm>
            <a:off x="685800" y="1905001"/>
            <a:ext cx="7696200" cy="3886200"/>
          </a:xfrm>
        </p:spPr>
        <p:txBody>
          <a:bodyPr/>
          <a:lstStyle/>
          <a:p>
            <a:r>
              <a:rPr lang="en-US" dirty="0"/>
              <a:t>Remove him from courtroom and use video.</a:t>
            </a:r>
          </a:p>
          <a:p>
            <a:r>
              <a:rPr lang="en-US" dirty="0"/>
              <a:t>Gag him.  </a:t>
            </a:r>
            <a:r>
              <a:rPr lang="en-US" i="1" dirty="0"/>
              <a:t>People</a:t>
            </a:r>
            <a:r>
              <a:rPr lang="en-US" dirty="0"/>
              <a:t> v </a:t>
            </a:r>
            <a:r>
              <a:rPr lang="en-US" i="1" dirty="0" err="1"/>
              <a:t>Kerridge</a:t>
            </a:r>
            <a:r>
              <a:rPr lang="en-US" dirty="0"/>
              <a:t>, 20 </a:t>
            </a:r>
            <a:r>
              <a:rPr lang="en-US" dirty="0" err="1"/>
              <a:t>Mich</a:t>
            </a:r>
            <a:r>
              <a:rPr lang="en-US" dirty="0"/>
              <a:t> App 184 (1970), </a:t>
            </a:r>
            <a:r>
              <a:rPr lang="en-US" i="1" dirty="0"/>
              <a:t>reversed on other grounds </a:t>
            </a:r>
            <a:r>
              <a:rPr lang="en-US" dirty="0"/>
              <a:t>in </a:t>
            </a:r>
            <a:r>
              <a:rPr lang="en-US" i="1" dirty="0"/>
              <a:t>People</a:t>
            </a:r>
            <a:r>
              <a:rPr lang="en-US" dirty="0"/>
              <a:t> v </a:t>
            </a:r>
            <a:r>
              <a:rPr lang="en-US" i="1" dirty="0"/>
              <a:t>Parker</a:t>
            </a:r>
            <a:r>
              <a:rPr lang="en-US" dirty="0"/>
              <a:t>, 393 </a:t>
            </a:r>
            <a:r>
              <a:rPr lang="en-US" dirty="0" err="1"/>
              <a:t>Mich</a:t>
            </a:r>
            <a:r>
              <a:rPr lang="en-US" dirty="0"/>
              <a:t> 531 (1975), cited with approval in </a:t>
            </a:r>
            <a:r>
              <a:rPr lang="en-US" i="1" dirty="0"/>
              <a:t>People</a:t>
            </a:r>
            <a:r>
              <a:rPr lang="en-US" dirty="0"/>
              <a:t> v </a:t>
            </a:r>
            <a:r>
              <a:rPr lang="en-US" i="1" dirty="0"/>
              <a:t>Conley</a:t>
            </a:r>
            <a:r>
              <a:rPr lang="en-US" dirty="0"/>
              <a:t>, 270 </a:t>
            </a:r>
            <a:r>
              <a:rPr lang="en-US" dirty="0" err="1"/>
              <a:t>Mich</a:t>
            </a:r>
            <a:r>
              <a:rPr lang="en-US" dirty="0"/>
              <a:t> App 301 (2006)</a:t>
            </a:r>
          </a:p>
        </p:txBody>
      </p:sp>
    </p:spTree>
    <p:extLst>
      <p:ext uri="{BB962C8B-B14F-4D97-AF65-F5344CB8AC3E}">
        <p14:creationId xmlns:p14="http://schemas.microsoft.com/office/powerpoint/2010/main" val="330075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a:xfrm>
            <a:off x="762000" y="1600200"/>
            <a:ext cx="7696200" cy="4525963"/>
          </a:xfrm>
        </p:spPr>
        <p:txBody>
          <a:bodyPr/>
          <a:lstStyle/>
          <a:p>
            <a:r>
              <a:rPr lang="en-US" dirty="0"/>
              <a:t>Allow defendant to see and hear</a:t>
            </a:r>
          </a:p>
          <a:p>
            <a:r>
              <a:rPr lang="en-US" dirty="0"/>
              <a:t>Break after direct to allow counsel to consult before cross</a:t>
            </a:r>
          </a:p>
          <a:p>
            <a:r>
              <a:rPr lang="en-US" dirty="0"/>
              <a:t>Have counsel ask defendant at each consultation whether he want to return to the courtroom</a:t>
            </a:r>
          </a:p>
        </p:txBody>
      </p:sp>
    </p:spTree>
    <p:extLst>
      <p:ext uri="{BB962C8B-B14F-4D97-AF65-F5344CB8AC3E}">
        <p14:creationId xmlns:p14="http://schemas.microsoft.com/office/powerpoint/2010/main" val="373658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#6</a:t>
            </a:r>
            <a:br>
              <a:rPr lang="en-US" dirty="0"/>
            </a:br>
            <a:r>
              <a:rPr lang="en-US" dirty="0"/>
              <a:t>Witness violates sequestration order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2034381"/>
            <a:ext cx="4876800" cy="3657600"/>
          </a:xfrm>
        </p:spPr>
      </p:pic>
    </p:spTree>
    <p:extLst>
      <p:ext uri="{BB962C8B-B14F-4D97-AF65-F5344CB8AC3E}">
        <p14:creationId xmlns:p14="http://schemas.microsoft.com/office/powerpoint/2010/main" val="182374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ordered?</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 there is no sequestration order unless the judge actually ordered it</a:t>
            </a:r>
          </a:p>
          <a:p>
            <a:pPr>
              <a:buFont typeface="Wingdings" panose="05000000000000000000" pitchFamily="2" charset="2"/>
              <a:buChar char="ü"/>
            </a:pPr>
            <a:r>
              <a:rPr lang="en-US" dirty="0"/>
              <a:t> if you ask that witnesses not be in the courtroom, you should also ask that they not discuss their testimony</a:t>
            </a:r>
          </a:p>
          <a:p>
            <a:pPr>
              <a:buFont typeface="Wingdings" panose="05000000000000000000" pitchFamily="2" charset="2"/>
              <a:buChar char="ü"/>
            </a:pPr>
            <a:r>
              <a:rPr lang="en-US" dirty="0"/>
              <a:t> if there is no order not to discuss testimony, then there is no violation when they do</a:t>
            </a:r>
          </a:p>
        </p:txBody>
      </p:sp>
    </p:spTree>
    <p:extLst>
      <p:ext uri="{BB962C8B-B14F-4D97-AF65-F5344CB8AC3E}">
        <p14:creationId xmlns:p14="http://schemas.microsoft.com/office/powerpoint/2010/main" val="287354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the order violated?</a:t>
            </a:r>
          </a:p>
        </p:txBody>
      </p:sp>
      <p:sp>
        <p:nvSpPr>
          <p:cNvPr id="3" name="Content Placeholder 2"/>
          <p:cNvSpPr>
            <a:spLocks noGrp="1"/>
          </p:cNvSpPr>
          <p:nvPr>
            <p:ph idx="1"/>
          </p:nvPr>
        </p:nvSpPr>
        <p:spPr/>
        <p:txBody>
          <a:bodyPr/>
          <a:lstStyle/>
          <a:p>
            <a:pPr marL="0" indent="0" algn="ctr">
              <a:buNone/>
            </a:pPr>
            <a:r>
              <a:rPr lang="en-US" dirty="0"/>
              <a:t>Was it on purpose or accidental?</a:t>
            </a:r>
          </a:p>
        </p:txBody>
      </p:sp>
    </p:spTree>
    <p:extLst>
      <p:ext uri="{BB962C8B-B14F-4D97-AF65-F5344CB8AC3E}">
        <p14:creationId xmlns:p14="http://schemas.microsoft.com/office/powerpoint/2010/main" val="164791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violated the order</a:t>
            </a:r>
          </a:p>
        </p:txBody>
      </p:sp>
      <p:sp>
        <p:nvSpPr>
          <p:cNvPr id="3" name="Content Placeholder 2"/>
          <p:cNvSpPr>
            <a:spLocks noGrp="1"/>
          </p:cNvSpPr>
          <p:nvPr>
            <p:ph idx="1"/>
          </p:nvPr>
        </p:nvSpPr>
        <p:spPr>
          <a:xfrm>
            <a:off x="914400" y="1600200"/>
            <a:ext cx="7543800" cy="4525963"/>
          </a:xfrm>
        </p:spPr>
        <p:txBody>
          <a:bodyPr/>
          <a:lstStyle/>
          <a:p>
            <a:pPr marL="0" indent="0" algn="ctr">
              <a:buNone/>
            </a:pPr>
            <a:r>
              <a:rPr lang="en-US" b="1" dirty="0"/>
              <a:t>Crime victim?</a:t>
            </a:r>
          </a:p>
          <a:p>
            <a:pPr marL="0" indent="0" algn="just">
              <a:buNone/>
            </a:pPr>
            <a:r>
              <a:rPr lang="en-US" dirty="0"/>
              <a:t>Crime Victim’s Rights Act allows victim to remain in the courtroom after 1</a:t>
            </a:r>
            <a:r>
              <a:rPr lang="en-US" baseline="30000" dirty="0"/>
              <a:t>st</a:t>
            </a:r>
            <a:r>
              <a:rPr lang="en-US" dirty="0"/>
              <a:t> testifying (but compare Const. 1963, art 1, § 24 allowing victim to attend trial and all proceedings defendant has the right to attend)</a:t>
            </a:r>
          </a:p>
          <a:p>
            <a:pPr marL="400050" lvl="1" indent="0">
              <a:buNone/>
            </a:pPr>
            <a:endParaRPr lang="en-US" dirty="0"/>
          </a:p>
          <a:p>
            <a:pPr marL="857250" lvl="1" indent="-457200">
              <a:buFont typeface="Wingdings" panose="05000000000000000000" pitchFamily="2" charset="2"/>
              <a:buChar char="ü"/>
            </a:pPr>
            <a:endParaRPr lang="en-US" dirty="0"/>
          </a:p>
        </p:txBody>
      </p:sp>
    </p:spTree>
    <p:extLst>
      <p:ext uri="{BB962C8B-B14F-4D97-AF65-F5344CB8AC3E}">
        <p14:creationId xmlns:p14="http://schemas.microsoft.com/office/powerpoint/2010/main" val="214113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#1</a:t>
            </a:r>
            <a:br>
              <a:rPr lang="en-US" dirty="0"/>
            </a:br>
            <a:r>
              <a:rPr lang="en-US" dirty="0"/>
              <a:t>Your client wants to fire you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50" y="2129631"/>
            <a:ext cx="4762500" cy="3467100"/>
          </a:xfrm>
        </p:spPr>
      </p:pic>
    </p:spTree>
    <p:extLst>
      <p:ext uri="{BB962C8B-B14F-4D97-AF65-F5344CB8AC3E}">
        <p14:creationId xmlns:p14="http://schemas.microsoft.com/office/powerpoint/2010/main" val="371750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violated the order?</a:t>
            </a:r>
          </a:p>
        </p:txBody>
      </p:sp>
      <p:sp>
        <p:nvSpPr>
          <p:cNvPr id="3" name="Content Placeholder 2"/>
          <p:cNvSpPr>
            <a:spLocks noGrp="1"/>
          </p:cNvSpPr>
          <p:nvPr>
            <p:ph idx="1"/>
          </p:nvPr>
        </p:nvSpPr>
        <p:spPr/>
        <p:txBody>
          <a:bodyPr/>
          <a:lstStyle/>
          <a:p>
            <a:pPr marL="0" indent="0" algn="ctr">
              <a:buNone/>
            </a:pPr>
            <a:r>
              <a:rPr lang="en-US" b="1" dirty="0"/>
              <a:t>Prosecution witness?</a:t>
            </a:r>
          </a:p>
          <a:p>
            <a:pPr>
              <a:buFont typeface="Wingdings" panose="05000000000000000000" pitchFamily="2" charset="2"/>
              <a:buChar char="ü"/>
            </a:pPr>
            <a:r>
              <a:rPr lang="en-US" dirty="0"/>
              <a:t>Consider the purpose behind sequestration – did the witness hear things that pertained to that witness’s testimony?</a:t>
            </a:r>
          </a:p>
          <a:p>
            <a:pPr>
              <a:buFont typeface="Wingdings" panose="05000000000000000000" pitchFamily="2" charset="2"/>
              <a:buChar char="ü"/>
            </a:pPr>
            <a:r>
              <a:rPr lang="en-US" dirty="0"/>
              <a:t> MRE 615: “the court may order witnesses excluded so that they cannot hear the testimony of other witnesses”</a:t>
            </a:r>
          </a:p>
        </p:txBody>
      </p:sp>
    </p:spTree>
    <p:extLst>
      <p:ext uri="{BB962C8B-B14F-4D97-AF65-F5344CB8AC3E}">
        <p14:creationId xmlns:p14="http://schemas.microsoft.com/office/powerpoint/2010/main" val="71227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violated the order?</a:t>
            </a:r>
          </a:p>
        </p:txBody>
      </p:sp>
      <p:sp>
        <p:nvSpPr>
          <p:cNvPr id="3" name="Content Placeholder 2"/>
          <p:cNvSpPr>
            <a:spLocks noGrp="1"/>
          </p:cNvSpPr>
          <p:nvPr>
            <p:ph idx="1"/>
          </p:nvPr>
        </p:nvSpPr>
        <p:spPr>
          <a:xfrm>
            <a:off x="762000" y="1600200"/>
            <a:ext cx="7543800" cy="4525963"/>
          </a:xfrm>
        </p:spPr>
        <p:txBody>
          <a:bodyPr/>
          <a:lstStyle/>
          <a:p>
            <a:pPr marL="0" indent="0" algn="ctr">
              <a:buNone/>
            </a:pPr>
            <a:r>
              <a:rPr lang="en-US" b="1" dirty="0"/>
              <a:t>Defense witness?</a:t>
            </a:r>
          </a:p>
          <a:p>
            <a:pPr marL="0" indent="0" algn="just">
              <a:buNone/>
            </a:pPr>
            <a:r>
              <a:rPr lang="en-US" dirty="0"/>
              <a:t>Consider the purpose behind sequestration and whether it would deprive the defendant of a defense if the witness is precluded from testifying</a:t>
            </a:r>
          </a:p>
        </p:txBody>
      </p:sp>
    </p:spTree>
    <p:extLst>
      <p:ext uri="{BB962C8B-B14F-4D97-AF65-F5344CB8AC3E}">
        <p14:creationId xmlns:p14="http://schemas.microsoft.com/office/powerpoint/2010/main" val="285726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DISCRETION OF COURT</a:t>
            </a:r>
          </a:p>
        </p:txBody>
      </p:sp>
      <p:sp>
        <p:nvSpPr>
          <p:cNvPr id="3" name="Content Placeholder 2"/>
          <p:cNvSpPr>
            <a:spLocks noGrp="1"/>
          </p:cNvSpPr>
          <p:nvPr>
            <p:ph idx="1"/>
          </p:nvPr>
        </p:nvSpPr>
        <p:spPr>
          <a:xfrm>
            <a:off x="914400" y="1600200"/>
            <a:ext cx="7467600" cy="4525963"/>
          </a:xfrm>
        </p:spPr>
        <p:txBody>
          <a:bodyPr/>
          <a:lstStyle/>
          <a:p>
            <a:pPr marL="0" indent="0">
              <a:buNone/>
            </a:pPr>
            <a:r>
              <a:rPr lang="en-US" dirty="0"/>
              <a:t>Choose the appropriate remedy:</a:t>
            </a:r>
          </a:p>
          <a:p>
            <a:pPr marL="514350" indent="-514350">
              <a:buAutoNum type="arabicPeriod"/>
            </a:pPr>
            <a:r>
              <a:rPr lang="en-US" dirty="0"/>
              <a:t>Nothing</a:t>
            </a:r>
          </a:p>
          <a:p>
            <a:pPr marL="514350" indent="-514350">
              <a:buAutoNum type="arabicPeriod"/>
            </a:pPr>
            <a:r>
              <a:rPr lang="en-US" dirty="0"/>
              <a:t>Contempt</a:t>
            </a:r>
          </a:p>
          <a:p>
            <a:pPr marL="514350" indent="-514350">
              <a:buAutoNum type="arabicPeriod"/>
            </a:pPr>
            <a:r>
              <a:rPr lang="en-US" dirty="0"/>
              <a:t> Permit cross-exam on the violation</a:t>
            </a:r>
          </a:p>
          <a:p>
            <a:pPr marL="514350" indent="-514350">
              <a:buAutoNum type="arabicPeriod"/>
            </a:pPr>
            <a:r>
              <a:rPr lang="en-US" dirty="0"/>
              <a:t> Preclude witness from testifying</a:t>
            </a:r>
          </a:p>
        </p:txBody>
      </p:sp>
    </p:spTree>
    <p:extLst>
      <p:ext uri="{BB962C8B-B14F-4D97-AF65-F5344CB8AC3E}">
        <p14:creationId xmlns:p14="http://schemas.microsoft.com/office/powerpoint/2010/main" val="175711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#7</a:t>
            </a:r>
            <a:br>
              <a:rPr lang="en-US" dirty="0"/>
            </a:br>
            <a:r>
              <a:rPr lang="en-US" dirty="0"/>
              <a:t>Witness fails to appear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3612" y="2162969"/>
            <a:ext cx="4676775" cy="3400425"/>
          </a:xfrm>
        </p:spPr>
      </p:pic>
    </p:spTree>
    <p:extLst>
      <p:ext uri="{BB962C8B-B14F-4D97-AF65-F5344CB8AC3E}">
        <p14:creationId xmlns:p14="http://schemas.microsoft.com/office/powerpoint/2010/main" val="1288203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Prosecutor requests adjournment</a:t>
            </a:r>
          </a:p>
        </p:txBody>
      </p:sp>
      <p:sp>
        <p:nvSpPr>
          <p:cNvPr id="3" name="Content Placeholder 2"/>
          <p:cNvSpPr>
            <a:spLocks noGrp="1"/>
          </p:cNvSpPr>
          <p:nvPr>
            <p:ph idx="1"/>
          </p:nvPr>
        </p:nvSpPr>
        <p:spPr/>
        <p:txBody>
          <a:bodyPr/>
          <a:lstStyle/>
          <a:p>
            <a:pPr marL="0" indent="0" algn="ctr">
              <a:buNone/>
            </a:pPr>
            <a:r>
              <a:rPr lang="en-US" dirty="0"/>
              <a:t>MCR 2.503(B)(1)</a:t>
            </a:r>
          </a:p>
          <a:p>
            <a:pPr marL="0" indent="0">
              <a:buNone/>
            </a:pPr>
            <a:r>
              <a:rPr lang="en-US" b="1" dirty="0"/>
              <a:t>Subpoenaed witness →</a:t>
            </a:r>
            <a:r>
              <a:rPr lang="en-US" dirty="0"/>
              <a:t> due diligence is shown by service of the subpoena and it is an abuse of discretion to deny adjournment and dismiss case. </a:t>
            </a:r>
            <a:r>
              <a:rPr lang="en-US" i="1" dirty="0"/>
              <a:t>People</a:t>
            </a:r>
            <a:r>
              <a:rPr lang="en-US" dirty="0"/>
              <a:t> v </a:t>
            </a:r>
            <a:r>
              <a:rPr lang="en-US" i="1" dirty="0"/>
              <a:t>Jackson</a:t>
            </a:r>
            <a:r>
              <a:rPr lang="en-US" dirty="0"/>
              <a:t>, 467 </a:t>
            </a:r>
            <a:r>
              <a:rPr lang="en-US" dirty="0" err="1"/>
              <a:t>Mich</a:t>
            </a:r>
            <a:r>
              <a:rPr lang="en-US" dirty="0"/>
              <a:t> 272 (2002)</a:t>
            </a:r>
          </a:p>
          <a:p>
            <a:pPr marL="0" indent="0">
              <a:buNone/>
            </a:pPr>
            <a:r>
              <a:rPr lang="en-US" b="1" dirty="0" err="1"/>
              <a:t>Unsubpoenaed</a:t>
            </a:r>
            <a:r>
              <a:rPr lang="en-US" b="1" dirty="0"/>
              <a:t> witness →</a:t>
            </a:r>
            <a:r>
              <a:rPr lang="en-US" dirty="0"/>
              <a:t> due diligence hearing and due diligence finding required for adjournment</a:t>
            </a:r>
          </a:p>
        </p:txBody>
      </p:sp>
    </p:spTree>
    <p:extLst>
      <p:ext uri="{BB962C8B-B14F-4D97-AF65-F5344CB8AC3E}">
        <p14:creationId xmlns:p14="http://schemas.microsoft.com/office/powerpoint/2010/main" val="374086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a:t>Prosecutor requests to use P/E testimony</a:t>
            </a:r>
          </a:p>
        </p:txBody>
      </p:sp>
      <p:sp>
        <p:nvSpPr>
          <p:cNvPr id="3" name="Content Placeholder 2"/>
          <p:cNvSpPr>
            <a:spLocks noGrp="1"/>
          </p:cNvSpPr>
          <p:nvPr>
            <p:ph idx="1"/>
          </p:nvPr>
        </p:nvSpPr>
        <p:spPr>
          <a:xfrm>
            <a:off x="457200" y="2209800"/>
            <a:ext cx="8229600" cy="4114800"/>
          </a:xfrm>
        </p:spPr>
        <p:txBody>
          <a:bodyPr/>
          <a:lstStyle/>
          <a:p>
            <a:pPr marL="0" indent="0" algn="ctr">
              <a:buNone/>
            </a:pPr>
            <a:r>
              <a:rPr lang="en-US" dirty="0"/>
              <a:t>MRE 804(a)(5) and 804(b)(1)</a:t>
            </a:r>
          </a:p>
          <a:p>
            <a:pPr marL="514350" indent="-514350">
              <a:buAutoNum type="arabicPeriod"/>
            </a:pPr>
            <a:r>
              <a:rPr lang="en-US" dirty="0"/>
              <a:t>The witness is absent from the hearing, and</a:t>
            </a:r>
          </a:p>
          <a:p>
            <a:pPr marL="514350" indent="-514350">
              <a:buAutoNum type="arabicPeriod"/>
            </a:pPr>
            <a:r>
              <a:rPr lang="en-US" dirty="0"/>
              <a:t>Due diligence is shown</a:t>
            </a:r>
          </a:p>
        </p:txBody>
      </p:sp>
    </p:spTree>
    <p:extLst>
      <p:ext uri="{BB962C8B-B14F-4D97-AF65-F5344CB8AC3E}">
        <p14:creationId xmlns:p14="http://schemas.microsoft.com/office/powerpoint/2010/main" val="288082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a:t>Witness FTA after trial started</a:t>
            </a:r>
          </a:p>
        </p:txBody>
      </p:sp>
      <p:sp>
        <p:nvSpPr>
          <p:cNvPr id="3" name="Content Placeholder 2"/>
          <p:cNvSpPr>
            <a:spLocks noGrp="1"/>
          </p:cNvSpPr>
          <p:nvPr>
            <p:ph idx="1"/>
          </p:nvPr>
        </p:nvSpPr>
        <p:spPr>
          <a:xfrm>
            <a:off x="457200" y="1905000"/>
            <a:ext cx="8229600" cy="4525963"/>
          </a:xfrm>
        </p:spPr>
        <p:txBody>
          <a:bodyPr/>
          <a:lstStyle/>
          <a:p>
            <a:pPr marL="0" indent="0">
              <a:buNone/>
            </a:pPr>
            <a:r>
              <a:rPr lang="en-US" dirty="0"/>
              <a:t>Bench warrant (if subpoenaed)</a:t>
            </a:r>
          </a:p>
          <a:p>
            <a:pPr marL="857250" lvl="1" indent="-457200">
              <a:buFont typeface="Wingdings" panose="05000000000000000000" pitchFamily="2" charset="2"/>
              <a:buChar char="ü"/>
            </a:pPr>
            <a:r>
              <a:rPr lang="en-US" dirty="0"/>
              <a:t> Contempt</a:t>
            </a:r>
          </a:p>
          <a:p>
            <a:pPr marL="857250" lvl="1" indent="-457200">
              <a:buFont typeface="Wingdings" panose="05000000000000000000" pitchFamily="2" charset="2"/>
              <a:buChar char="ü"/>
            </a:pPr>
            <a:r>
              <a:rPr lang="en-US" dirty="0"/>
              <a:t> Use as a tool to get witness there during trial</a:t>
            </a:r>
          </a:p>
          <a:p>
            <a:pPr marL="857250" lvl="1" indent="-457200">
              <a:buFont typeface="Wingdings" panose="05000000000000000000" pitchFamily="2" charset="2"/>
              <a:buChar char="ü"/>
            </a:pPr>
            <a:r>
              <a:rPr lang="en-US" dirty="0"/>
              <a:t> Usually prosecution uses this</a:t>
            </a:r>
          </a:p>
          <a:p>
            <a:pPr marL="857250" lvl="1" indent="-457200">
              <a:buFont typeface="Wingdings" panose="05000000000000000000" pitchFamily="2" charset="2"/>
              <a:buChar char="ü"/>
            </a:pPr>
            <a:r>
              <a:rPr lang="en-US" dirty="0"/>
              <a:t> MCL 767.40a</a:t>
            </a:r>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10830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676400"/>
          </a:xfrm>
        </p:spPr>
        <p:txBody>
          <a:bodyPr>
            <a:normAutofit fontScale="90000"/>
          </a:bodyPr>
          <a:lstStyle/>
          <a:p>
            <a:r>
              <a:rPr lang="en-US" dirty="0"/>
              <a:t>TTT #8</a:t>
            </a:r>
            <a:br>
              <a:rPr lang="en-US" dirty="0"/>
            </a:br>
            <a:r>
              <a:rPr lang="en-US" dirty="0"/>
              <a:t>Defendant fails to appear after jury sworn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50" y="2448719"/>
            <a:ext cx="4762500" cy="3590925"/>
          </a:xfrm>
        </p:spPr>
      </p:pic>
    </p:spTree>
    <p:extLst>
      <p:ext uri="{BB962C8B-B14F-4D97-AF65-F5344CB8AC3E}">
        <p14:creationId xmlns:p14="http://schemas.microsoft.com/office/powerpoint/2010/main" val="52579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a:t>Defendant may waive right to be present by voluntary absence</a:t>
            </a:r>
          </a:p>
        </p:txBody>
      </p:sp>
      <p:sp>
        <p:nvSpPr>
          <p:cNvPr id="3" name="Content Placeholder 2"/>
          <p:cNvSpPr>
            <a:spLocks noGrp="1"/>
          </p:cNvSpPr>
          <p:nvPr>
            <p:ph idx="1"/>
          </p:nvPr>
        </p:nvSpPr>
        <p:spPr>
          <a:xfrm>
            <a:off x="838200" y="2209800"/>
            <a:ext cx="7543800" cy="4267200"/>
          </a:xfrm>
        </p:spPr>
        <p:txBody>
          <a:bodyPr>
            <a:normAutofit/>
          </a:bodyPr>
          <a:lstStyle/>
          <a:p>
            <a:pPr marL="0" indent="0">
              <a:buNone/>
            </a:pPr>
            <a:r>
              <a:rPr lang="en-US" dirty="0"/>
              <a:t>A defendant's voluntary absence from the courtroom after trial has begun waives his right to be present and does not preclude the trial judge from proceeding with the trial to conclusion. </a:t>
            </a:r>
          </a:p>
          <a:p>
            <a:pPr marL="0" indent="0">
              <a:buNone/>
            </a:pPr>
            <a:endParaRPr lang="en-US" dirty="0"/>
          </a:p>
          <a:p>
            <a:pPr marL="0" indent="0">
              <a:buNone/>
            </a:pPr>
            <a:r>
              <a:rPr lang="en-US" i="1" dirty="0"/>
              <a:t>People</a:t>
            </a:r>
            <a:r>
              <a:rPr lang="en-US" dirty="0"/>
              <a:t> v </a:t>
            </a:r>
            <a:r>
              <a:rPr lang="en-US" i="1" dirty="0"/>
              <a:t>Swan</a:t>
            </a:r>
            <a:r>
              <a:rPr lang="en-US" dirty="0"/>
              <a:t>, 394 </a:t>
            </a:r>
            <a:r>
              <a:rPr lang="en-US" dirty="0" err="1"/>
              <a:t>Mich</a:t>
            </a:r>
            <a:r>
              <a:rPr lang="en-US" dirty="0"/>
              <a:t> 451 (1975)</a:t>
            </a:r>
          </a:p>
          <a:p>
            <a:pPr marL="0" indent="0">
              <a:buNone/>
            </a:pPr>
            <a:endParaRPr lang="en-US" dirty="0"/>
          </a:p>
        </p:txBody>
      </p:sp>
    </p:spTree>
    <p:extLst>
      <p:ext uri="{BB962C8B-B14F-4D97-AF65-F5344CB8AC3E}">
        <p14:creationId xmlns:p14="http://schemas.microsoft.com/office/powerpoint/2010/main" val="1180297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Judge Kenny’s checklist</a:t>
            </a:r>
          </a:p>
        </p:txBody>
      </p:sp>
      <p:sp>
        <p:nvSpPr>
          <p:cNvPr id="3" name="Content Placeholder 2"/>
          <p:cNvSpPr>
            <a:spLocks noGrp="1"/>
          </p:cNvSpPr>
          <p:nvPr>
            <p:ph idx="1"/>
          </p:nvPr>
        </p:nvSpPr>
        <p:spPr>
          <a:xfrm>
            <a:off x="838200" y="1905000"/>
            <a:ext cx="7696200" cy="4525963"/>
          </a:xfrm>
        </p:spPr>
        <p:txBody>
          <a:bodyPr>
            <a:normAutofit fontScale="92500"/>
          </a:bodyPr>
          <a:lstStyle/>
          <a:p>
            <a:pPr>
              <a:buFont typeface="Wingdings" panose="05000000000000000000" pitchFamily="2" charset="2"/>
              <a:buChar char="q"/>
            </a:pPr>
            <a:r>
              <a:rPr lang="en-US" dirty="0"/>
              <a:t> The local county jail and adjoining county jails</a:t>
            </a:r>
          </a:p>
          <a:p>
            <a:pPr>
              <a:buFont typeface="Wingdings" panose="05000000000000000000" pitchFamily="2" charset="2"/>
              <a:buChar char="q"/>
            </a:pPr>
            <a:r>
              <a:rPr lang="en-US" dirty="0"/>
              <a:t> Two major hospitals in the area</a:t>
            </a:r>
          </a:p>
          <a:p>
            <a:pPr>
              <a:buFont typeface="Wingdings" panose="05000000000000000000" pitchFamily="2" charset="2"/>
              <a:buChar char="q"/>
            </a:pPr>
            <a:r>
              <a:rPr lang="en-US" dirty="0"/>
              <a:t> County morgue</a:t>
            </a:r>
          </a:p>
          <a:p>
            <a:pPr>
              <a:buFont typeface="Wingdings" panose="05000000000000000000" pitchFamily="2" charset="2"/>
              <a:buChar char="q"/>
            </a:pPr>
            <a:r>
              <a:rPr lang="en-US" dirty="0"/>
              <a:t> Post Office</a:t>
            </a:r>
          </a:p>
          <a:p>
            <a:pPr>
              <a:buFont typeface="Wingdings" panose="05000000000000000000" pitchFamily="2" charset="2"/>
              <a:buChar char="q"/>
            </a:pPr>
            <a:r>
              <a:rPr lang="en-US" dirty="0"/>
              <a:t> Residence and employment address</a:t>
            </a:r>
          </a:p>
          <a:p>
            <a:pPr>
              <a:buFont typeface="Wingdings" panose="05000000000000000000" pitchFamily="2" charset="2"/>
              <a:buChar char="q"/>
            </a:pPr>
            <a:r>
              <a:rPr lang="en-US" dirty="0"/>
              <a:t> School system if witness or defendant     has school age children </a:t>
            </a:r>
          </a:p>
          <a:p>
            <a:pPr marL="0" indent="0">
              <a:buNone/>
            </a:pPr>
            <a:r>
              <a:rPr lang="en-US" dirty="0"/>
              <a:t>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7093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sz="2800" dirty="0"/>
              <a:t>Self-representation requirements</a:t>
            </a:r>
            <a:br>
              <a:rPr lang="en-US" sz="2800" dirty="0"/>
            </a:br>
            <a:r>
              <a:rPr lang="en-US" sz="2800" i="1" dirty="0"/>
              <a:t>People</a:t>
            </a:r>
            <a:r>
              <a:rPr lang="en-US" sz="2800" dirty="0"/>
              <a:t> v </a:t>
            </a:r>
            <a:r>
              <a:rPr lang="en-US" sz="2800" i="1" dirty="0"/>
              <a:t>Williams</a:t>
            </a:r>
            <a:r>
              <a:rPr lang="en-US" sz="2800" dirty="0"/>
              <a:t>, 470 </a:t>
            </a:r>
            <a:r>
              <a:rPr lang="en-US" sz="2800" dirty="0" err="1"/>
              <a:t>Mich</a:t>
            </a:r>
            <a:r>
              <a:rPr lang="en-US" sz="2800" dirty="0"/>
              <a:t> 634 (2004)</a:t>
            </a:r>
          </a:p>
        </p:txBody>
      </p:sp>
      <p:sp>
        <p:nvSpPr>
          <p:cNvPr id="3" name="Subtitle 2"/>
          <p:cNvSpPr>
            <a:spLocks noGrp="1"/>
          </p:cNvSpPr>
          <p:nvPr>
            <p:ph type="subTitle" idx="1"/>
          </p:nvPr>
        </p:nvSpPr>
        <p:spPr>
          <a:xfrm>
            <a:off x="1371600" y="2362200"/>
            <a:ext cx="6400800" cy="3886200"/>
          </a:xfrm>
        </p:spPr>
        <p:txBody>
          <a:bodyPr>
            <a:normAutofit fontScale="92500" lnSpcReduction="10000"/>
          </a:bodyPr>
          <a:lstStyle/>
          <a:p>
            <a:pPr marL="457200" indent="-457200" algn="l">
              <a:buAutoNum type="arabicPeriod"/>
            </a:pPr>
            <a:r>
              <a:rPr lang="en-US" sz="2400" dirty="0">
                <a:solidFill>
                  <a:schemeClr val="tx1"/>
                </a:solidFill>
              </a:rPr>
              <a:t>Defendant’s request must be unequivocal</a:t>
            </a:r>
          </a:p>
          <a:p>
            <a:pPr marL="457200" indent="-457200" algn="l">
              <a:buAutoNum type="arabicPeriod"/>
            </a:pPr>
            <a:r>
              <a:rPr lang="en-US" sz="2400" dirty="0">
                <a:solidFill>
                  <a:schemeClr val="tx1"/>
                </a:solidFill>
              </a:rPr>
              <a:t>The Court must determine that it is knowing, intelligent, and voluntary</a:t>
            </a:r>
          </a:p>
          <a:p>
            <a:pPr marL="457200" indent="-457200" algn="l">
              <a:buAutoNum type="arabicPeriod"/>
            </a:pPr>
            <a:r>
              <a:rPr lang="en-US" sz="2400" dirty="0">
                <a:solidFill>
                  <a:schemeClr val="tx1"/>
                </a:solidFill>
              </a:rPr>
              <a:t>It must not disrupt, inconvenience, or burden the Court</a:t>
            </a:r>
          </a:p>
          <a:p>
            <a:pPr marL="457200" indent="-457200" algn="l">
              <a:buAutoNum type="arabicPeriod"/>
            </a:pPr>
            <a:r>
              <a:rPr lang="en-US" sz="2400" dirty="0">
                <a:solidFill>
                  <a:schemeClr val="tx1"/>
                </a:solidFill>
              </a:rPr>
              <a:t>The Court must comply with MCR 6.005(D) by advising defendant of</a:t>
            </a:r>
          </a:p>
          <a:p>
            <a:pPr lvl="1" algn="l"/>
            <a:r>
              <a:rPr lang="en-US" sz="2000" dirty="0">
                <a:solidFill>
                  <a:schemeClr val="tx1"/>
                </a:solidFill>
              </a:rPr>
              <a:t>	(a) the charge</a:t>
            </a:r>
          </a:p>
          <a:p>
            <a:pPr lvl="1" algn="l"/>
            <a:r>
              <a:rPr lang="en-US" sz="2000" dirty="0">
                <a:solidFill>
                  <a:schemeClr val="tx1"/>
                </a:solidFill>
              </a:rPr>
              <a:t>	(b) the max/min sentence</a:t>
            </a:r>
          </a:p>
          <a:p>
            <a:pPr lvl="1" algn="l"/>
            <a:r>
              <a:rPr lang="en-US" sz="2000" dirty="0">
                <a:solidFill>
                  <a:schemeClr val="tx1"/>
                </a:solidFill>
              </a:rPr>
              <a:t>	(c)  the risks</a:t>
            </a:r>
          </a:p>
          <a:p>
            <a:pPr lvl="1" algn="l"/>
            <a:r>
              <a:rPr lang="en-US" sz="2000" dirty="0">
                <a:solidFill>
                  <a:schemeClr val="tx1"/>
                </a:solidFill>
              </a:rPr>
              <a:t>	(d)  advisory counsel</a:t>
            </a:r>
          </a:p>
          <a:p>
            <a:pPr lvl="1" algn="l"/>
            <a:endParaRPr lang="en-US" sz="2000" dirty="0">
              <a:solidFill>
                <a:schemeClr val="tx1"/>
              </a:solidFill>
            </a:endParaRPr>
          </a:p>
        </p:txBody>
      </p:sp>
    </p:spTree>
    <p:extLst>
      <p:ext uri="{BB962C8B-B14F-4D97-AF65-F5344CB8AC3E}">
        <p14:creationId xmlns:p14="http://schemas.microsoft.com/office/powerpoint/2010/main" val="269987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#9</a:t>
            </a:r>
            <a:br>
              <a:rPr lang="en-US" dirty="0"/>
            </a:br>
            <a:r>
              <a:rPr lang="en-US" dirty="0"/>
              <a:t>Witness takes the 5th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7925" y="2262981"/>
            <a:ext cx="4248150" cy="3200400"/>
          </a:xfrm>
        </p:spPr>
      </p:pic>
    </p:spTree>
    <p:extLst>
      <p:ext uri="{BB962C8B-B14F-4D97-AF65-F5344CB8AC3E}">
        <p14:creationId xmlns:p14="http://schemas.microsoft.com/office/powerpoint/2010/main" val="252567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a:t>The Rule</a:t>
            </a:r>
          </a:p>
        </p:txBody>
      </p:sp>
      <p:sp>
        <p:nvSpPr>
          <p:cNvPr id="3" name="Content Placeholder 2"/>
          <p:cNvSpPr>
            <a:spLocks noGrp="1"/>
          </p:cNvSpPr>
          <p:nvPr>
            <p:ph idx="1"/>
          </p:nvPr>
        </p:nvSpPr>
        <p:spPr>
          <a:xfrm>
            <a:off x="914400" y="2133600"/>
            <a:ext cx="7543800" cy="3581400"/>
          </a:xfrm>
        </p:spPr>
        <p:txBody>
          <a:bodyPr/>
          <a:lstStyle/>
          <a:p>
            <a:pPr marL="0" indent="0" algn="just">
              <a:buNone/>
            </a:pPr>
            <a:r>
              <a:rPr lang="en-US" dirty="0"/>
              <a:t>A lawyer may not call a witness who is intimately related to the criminal episode at issue when it is known that the witness will assert the Fifth Amendment privilege against self-incrimination.  </a:t>
            </a:r>
            <a:r>
              <a:rPr lang="en-US" i="1" dirty="0"/>
              <a:t>People</a:t>
            </a:r>
            <a:r>
              <a:rPr lang="en-US" dirty="0"/>
              <a:t> v </a:t>
            </a:r>
            <a:r>
              <a:rPr lang="en-US" i="1" dirty="0" err="1"/>
              <a:t>Giacalone</a:t>
            </a:r>
            <a:r>
              <a:rPr lang="en-US" dirty="0"/>
              <a:t>, 399 </a:t>
            </a:r>
            <a:r>
              <a:rPr lang="en-US" dirty="0" err="1"/>
              <a:t>Mich</a:t>
            </a:r>
            <a:r>
              <a:rPr lang="en-US" dirty="0"/>
              <a:t> 642 (1977).</a:t>
            </a:r>
          </a:p>
        </p:txBody>
      </p:sp>
    </p:spTree>
    <p:extLst>
      <p:ext uri="{BB962C8B-B14F-4D97-AF65-F5344CB8AC3E}">
        <p14:creationId xmlns:p14="http://schemas.microsoft.com/office/powerpoint/2010/main" val="230459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0"/>
          </a:xfrm>
        </p:spPr>
        <p:txBody>
          <a:bodyPr>
            <a:noAutofit/>
          </a:bodyPr>
          <a:lstStyle/>
          <a:p>
            <a:r>
              <a:rPr lang="en-US" sz="3200" dirty="0"/>
              <a:t>Procedure where it is known witness may assert the 5</a:t>
            </a:r>
            <a:r>
              <a:rPr lang="en-US" sz="3200" baseline="30000" dirty="0"/>
              <a:t>th</a:t>
            </a:r>
            <a:br>
              <a:rPr lang="en-US" sz="3200" dirty="0"/>
            </a:br>
            <a:r>
              <a:rPr lang="en-US" sz="3200" i="1" dirty="0"/>
              <a:t>People</a:t>
            </a:r>
            <a:r>
              <a:rPr lang="en-US" sz="3200" dirty="0"/>
              <a:t> v. </a:t>
            </a:r>
            <a:r>
              <a:rPr lang="en-US" sz="3200" i="1" dirty="0" err="1"/>
              <a:t>Poma</a:t>
            </a:r>
            <a:r>
              <a:rPr lang="en-US" sz="3200" dirty="0"/>
              <a:t>, 96 </a:t>
            </a:r>
            <a:r>
              <a:rPr lang="en-US" sz="3200" dirty="0" err="1"/>
              <a:t>Mich</a:t>
            </a:r>
            <a:r>
              <a:rPr lang="en-US" sz="3200" dirty="0"/>
              <a:t> App 726 (1980); </a:t>
            </a:r>
            <a:r>
              <a:rPr lang="en-US" sz="3200" i="1" dirty="0"/>
              <a:t>People</a:t>
            </a:r>
            <a:r>
              <a:rPr lang="en-US" sz="3200" dirty="0"/>
              <a:t> v </a:t>
            </a:r>
            <a:r>
              <a:rPr lang="en-US" sz="3200" i="1" dirty="0"/>
              <a:t>Dyer</a:t>
            </a:r>
            <a:r>
              <a:rPr lang="en-US" sz="3200" dirty="0"/>
              <a:t>, 425 </a:t>
            </a:r>
            <a:r>
              <a:rPr lang="en-US" sz="3200" dirty="0" err="1"/>
              <a:t>Mich</a:t>
            </a:r>
            <a:r>
              <a:rPr lang="en-US" sz="3200" dirty="0"/>
              <a:t> 572 (1986)</a:t>
            </a:r>
          </a:p>
        </p:txBody>
      </p:sp>
      <p:sp>
        <p:nvSpPr>
          <p:cNvPr id="3" name="Content Placeholder 2"/>
          <p:cNvSpPr>
            <a:spLocks noGrp="1"/>
          </p:cNvSpPr>
          <p:nvPr>
            <p:ph idx="1"/>
          </p:nvPr>
        </p:nvSpPr>
        <p:spPr>
          <a:xfrm>
            <a:off x="457200" y="3124200"/>
            <a:ext cx="8229600" cy="3001963"/>
          </a:xfrm>
        </p:spPr>
        <p:txBody>
          <a:bodyPr>
            <a:normAutofit lnSpcReduction="10000"/>
          </a:bodyPr>
          <a:lstStyle/>
          <a:p>
            <a:pPr marL="514350" indent="-514350">
              <a:buAutoNum type="arabicPeriod"/>
            </a:pPr>
            <a:r>
              <a:rPr lang="en-US" dirty="0"/>
              <a:t>Proceed outside the presence of the jury</a:t>
            </a:r>
          </a:p>
          <a:p>
            <a:pPr marL="514350" indent="-514350">
              <a:buAutoNum type="arabicPeriod"/>
            </a:pPr>
            <a:r>
              <a:rPr lang="en-US" dirty="0"/>
              <a:t>Appoint counsel</a:t>
            </a:r>
          </a:p>
          <a:p>
            <a:pPr marL="514350" indent="-514350">
              <a:buAutoNum type="arabicPeriod"/>
            </a:pPr>
            <a:r>
              <a:rPr lang="en-US" dirty="0"/>
              <a:t>Hold hearing where first it is established that the witness understands the privilege (because either counsel has advised or the judge explains)</a:t>
            </a:r>
          </a:p>
        </p:txBody>
      </p:sp>
    </p:spTree>
    <p:extLst>
      <p:ext uri="{BB962C8B-B14F-4D97-AF65-F5344CB8AC3E}">
        <p14:creationId xmlns:p14="http://schemas.microsoft.com/office/powerpoint/2010/main" val="1456288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011362"/>
          </a:xfrm>
        </p:spPr>
        <p:txBody>
          <a:bodyPr>
            <a:noAutofit/>
          </a:bodyPr>
          <a:lstStyle/>
          <a:p>
            <a:r>
              <a:rPr lang="en-US" sz="3200" dirty="0"/>
              <a:t>Procedure where it is known witness may assert the 5</a:t>
            </a:r>
            <a:r>
              <a:rPr lang="en-US" sz="3200" baseline="30000" dirty="0"/>
              <a:t>th</a:t>
            </a:r>
            <a:br>
              <a:rPr lang="en-US" sz="3200" dirty="0"/>
            </a:br>
            <a:r>
              <a:rPr lang="en-US" sz="3200" i="1" dirty="0"/>
              <a:t>People</a:t>
            </a:r>
            <a:r>
              <a:rPr lang="en-US" sz="3200" dirty="0"/>
              <a:t> v. </a:t>
            </a:r>
            <a:r>
              <a:rPr lang="en-US" sz="3200" i="1" dirty="0" err="1"/>
              <a:t>Poma</a:t>
            </a:r>
            <a:r>
              <a:rPr lang="en-US" sz="3200" dirty="0"/>
              <a:t>, 96 </a:t>
            </a:r>
            <a:r>
              <a:rPr lang="en-US" sz="3200" dirty="0" err="1"/>
              <a:t>Mich</a:t>
            </a:r>
            <a:r>
              <a:rPr lang="en-US" sz="3200" dirty="0"/>
              <a:t> App 726 (1980); </a:t>
            </a:r>
            <a:r>
              <a:rPr lang="en-US" sz="3200" i="1" dirty="0"/>
              <a:t>People</a:t>
            </a:r>
            <a:r>
              <a:rPr lang="en-US" sz="3200" dirty="0"/>
              <a:t> v </a:t>
            </a:r>
            <a:r>
              <a:rPr lang="en-US" sz="3200" i="1" dirty="0"/>
              <a:t>Dyer</a:t>
            </a:r>
            <a:r>
              <a:rPr lang="en-US" sz="3200" dirty="0"/>
              <a:t>, 425 </a:t>
            </a:r>
            <a:r>
              <a:rPr lang="en-US" sz="3200" dirty="0" err="1"/>
              <a:t>Mich</a:t>
            </a:r>
            <a:r>
              <a:rPr lang="en-US" sz="3200" dirty="0"/>
              <a:t> 572 (1986)</a:t>
            </a:r>
          </a:p>
        </p:txBody>
      </p:sp>
      <p:sp>
        <p:nvSpPr>
          <p:cNvPr id="3" name="Content Placeholder 2"/>
          <p:cNvSpPr>
            <a:spLocks noGrp="1"/>
          </p:cNvSpPr>
          <p:nvPr>
            <p:ph idx="1"/>
          </p:nvPr>
        </p:nvSpPr>
        <p:spPr>
          <a:xfrm>
            <a:off x="457200" y="2667000"/>
            <a:ext cx="8229600" cy="3459163"/>
          </a:xfrm>
        </p:spPr>
        <p:txBody>
          <a:bodyPr>
            <a:normAutofit fontScale="92500" lnSpcReduction="10000"/>
          </a:bodyPr>
          <a:lstStyle/>
          <a:p>
            <a:pPr marL="514350" indent="-514350">
              <a:buAutoNum type="arabicPeriod" startAt="4"/>
            </a:pPr>
            <a:r>
              <a:rPr lang="en-US" dirty="0"/>
              <a:t>Have the proponent ask the intended questions</a:t>
            </a:r>
          </a:p>
          <a:p>
            <a:pPr marL="514350" indent="-514350">
              <a:buAutoNum type="arabicPeriod" startAt="4"/>
            </a:pPr>
            <a:r>
              <a:rPr lang="en-US" dirty="0"/>
              <a:t>If the witness asserts the 5</a:t>
            </a:r>
            <a:r>
              <a:rPr lang="en-US" baseline="30000" dirty="0"/>
              <a:t>th</a:t>
            </a:r>
            <a:r>
              <a:rPr lang="en-US" dirty="0"/>
              <a:t> to any questions, verify that the witness intends to do so if called before the jury</a:t>
            </a:r>
          </a:p>
          <a:p>
            <a:pPr marL="514350" indent="-514350">
              <a:buAutoNum type="arabicPeriod" startAt="4"/>
            </a:pPr>
            <a:r>
              <a:rPr lang="en-US" dirty="0"/>
              <a:t>The judge, not the witness, determines whether the assertion of the privilege is valid or not (based on a reasonable belief)</a:t>
            </a:r>
          </a:p>
        </p:txBody>
      </p:sp>
    </p:spTree>
    <p:extLst>
      <p:ext uri="{BB962C8B-B14F-4D97-AF65-F5344CB8AC3E}">
        <p14:creationId xmlns:p14="http://schemas.microsoft.com/office/powerpoint/2010/main" val="395617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057400"/>
          </a:xfrm>
        </p:spPr>
        <p:txBody>
          <a:bodyPr>
            <a:noAutofit/>
          </a:bodyPr>
          <a:lstStyle/>
          <a:p>
            <a:r>
              <a:rPr lang="en-US" sz="3200" dirty="0"/>
              <a:t>Procedure where it is known witness may assert the 5</a:t>
            </a:r>
            <a:r>
              <a:rPr lang="en-US" sz="3200" baseline="30000" dirty="0"/>
              <a:t>th</a:t>
            </a:r>
            <a:br>
              <a:rPr lang="en-US" sz="3200" dirty="0"/>
            </a:br>
            <a:r>
              <a:rPr lang="en-US" sz="3200" i="1" dirty="0"/>
              <a:t>People</a:t>
            </a:r>
            <a:r>
              <a:rPr lang="en-US" sz="3200" dirty="0"/>
              <a:t> v. </a:t>
            </a:r>
            <a:r>
              <a:rPr lang="en-US" sz="3200" i="1" dirty="0" err="1"/>
              <a:t>Poma</a:t>
            </a:r>
            <a:r>
              <a:rPr lang="en-US" sz="3200" dirty="0"/>
              <a:t>, 96 </a:t>
            </a:r>
            <a:r>
              <a:rPr lang="en-US" sz="3200" dirty="0" err="1"/>
              <a:t>Mich</a:t>
            </a:r>
            <a:r>
              <a:rPr lang="en-US" sz="3200" dirty="0"/>
              <a:t> App 726 (1980); </a:t>
            </a:r>
            <a:r>
              <a:rPr lang="en-US" sz="3200" i="1" dirty="0"/>
              <a:t>People</a:t>
            </a:r>
            <a:r>
              <a:rPr lang="en-US" sz="3200" dirty="0"/>
              <a:t> v </a:t>
            </a:r>
            <a:r>
              <a:rPr lang="en-US" sz="3200" i="1" dirty="0"/>
              <a:t>Dyer</a:t>
            </a:r>
            <a:r>
              <a:rPr lang="en-US" sz="3200" dirty="0"/>
              <a:t>, 425 </a:t>
            </a:r>
            <a:r>
              <a:rPr lang="en-US" sz="3200" dirty="0" err="1"/>
              <a:t>Mich</a:t>
            </a:r>
            <a:r>
              <a:rPr lang="en-US" sz="3200" dirty="0"/>
              <a:t> 572 (1986)</a:t>
            </a:r>
          </a:p>
        </p:txBody>
      </p:sp>
      <p:sp>
        <p:nvSpPr>
          <p:cNvPr id="3" name="Content Placeholder 2"/>
          <p:cNvSpPr>
            <a:spLocks noGrp="1"/>
          </p:cNvSpPr>
          <p:nvPr>
            <p:ph idx="1"/>
          </p:nvPr>
        </p:nvSpPr>
        <p:spPr>
          <a:xfrm>
            <a:off x="457200" y="2743200"/>
            <a:ext cx="8229600" cy="3581400"/>
          </a:xfrm>
        </p:spPr>
        <p:txBody>
          <a:bodyPr/>
          <a:lstStyle/>
          <a:p>
            <a:pPr marL="514350" indent="-514350">
              <a:buAutoNum type="arabicPeriod" startAt="7"/>
            </a:pPr>
            <a:r>
              <a:rPr lang="en-US" dirty="0"/>
              <a:t>If the judge determines that the privilege being asserted is not valid, the judge may proceed with contempt finding</a:t>
            </a:r>
          </a:p>
          <a:p>
            <a:pPr marL="514350" indent="-514350">
              <a:buAutoNum type="arabicPeriod" startAt="7"/>
            </a:pPr>
            <a:r>
              <a:rPr lang="en-US" dirty="0"/>
              <a:t>If witness persists in taking the 5</a:t>
            </a:r>
            <a:r>
              <a:rPr lang="en-US" baseline="30000" dirty="0"/>
              <a:t>th</a:t>
            </a:r>
            <a:r>
              <a:rPr lang="en-US" dirty="0"/>
              <a:t>, whether a valid assertion or not, the witness may not be called to the stand</a:t>
            </a:r>
          </a:p>
        </p:txBody>
      </p:sp>
    </p:spTree>
    <p:extLst>
      <p:ext uri="{BB962C8B-B14F-4D97-AF65-F5344CB8AC3E}">
        <p14:creationId xmlns:p14="http://schemas.microsoft.com/office/powerpoint/2010/main" val="327240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200" dirty="0"/>
              <a:t>Procedure when it is not known in advance that the witness will assert the 5th</a:t>
            </a:r>
          </a:p>
        </p:txBody>
      </p:sp>
      <p:sp>
        <p:nvSpPr>
          <p:cNvPr id="3" name="Content Placeholder 2"/>
          <p:cNvSpPr>
            <a:spLocks noGrp="1"/>
          </p:cNvSpPr>
          <p:nvPr>
            <p:ph idx="1"/>
          </p:nvPr>
        </p:nvSpPr>
        <p:spPr>
          <a:xfrm>
            <a:off x="457200" y="2209800"/>
            <a:ext cx="8229600" cy="3916363"/>
          </a:xfrm>
        </p:spPr>
        <p:txBody>
          <a:bodyPr/>
          <a:lstStyle/>
          <a:p>
            <a:r>
              <a:rPr lang="en-US" dirty="0"/>
              <a:t>There is none!</a:t>
            </a:r>
          </a:p>
          <a:p>
            <a:r>
              <a:rPr lang="en-US" dirty="0"/>
              <a:t>Follow </a:t>
            </a:r>
            <a:r>
              <a:rPr lang="en-US" i="1" dirty="0"/>
              <a:t>People</a:t>
            </a:r>
            <a:r>
              <a:rPr lang="en-US" dirty="0"/>
              <a:t> v </a:t>
            </a:r>
            <a:r>
              <a:rPr lang="en-US" i="1" dirty="0" err="1"/>
              <a:t>Poma</a:t>
            </a:r>
            <a:r>
              <a:rPr lang="en-US" dirty="0"/>
              <a:t> and </a:t>
            </a:r>
            <a:r>
              <a:rPr lang="en-US" i="1" dirty="0"/>
              <a:t>People</a:t>
            </a:r>
            <a:r>
              <a:rPr lang="en-US" dirty="0"/>
              <a:t> v </a:t>
            </a:r>
            <a:r>
              <a:rPr lang="en-US" i="1" dirty="0"/>
              <a:t>Dyer</a:t>
            </a:r>
          </a:p>
          <a:p>
            <a:r>
              <a:rPr lang="en-US" dirty="0"/>
              <a:t>Give jury instruction if requested</a:t>
            </a:r>
          </a:p>
        </p:txBody>
      </p:sp>
    </p:spTree>
    <p:extLst>
      <p:ext uri="{BB962C8B-B14F-4D97-AF65-F5344CB8AC3E}">
        <p14:creationId xmlns:p14="http://schemas.microsoft.com/office/powerpoint/2010/main" val="2640053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TTT #10</a:t>
            </a:r>
            <a:br>
              <a:rPr lang="en-US" dirty="0"/>
            </a:br>
            <a:r>
              <a:rPr lang="en-US" dirty="0"/>
              <a:t>The judge and/or prosecutor is out of line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0362" y="1676400"/>
            <a:ext cx="3883276" cy="4449763"/>
          </a:xfrm>
        </p:spPr>
      </p:pic>
    </p:spTree>
    <p:extLst>
      <p:ext uri="{BB962C8B-B14F-4D97-AF65-F5344CB8AC3E}">
        <p14:creationId xmlns:p14="http://schemas.microsoft.com/office/powerpoint/2010/main" val="1115585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t>Judicial Intervention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0"/>
              </a:spcBef>
              <a:buNone/>
            </a:pPr>
            <a:r>
              <a:rPr lang="en-US" sz="2000" dirty="0"/>
              <a:t>	</a:t>
            </a:r>
          </a:p>
        </p:txBody>
      </p:sp>
      <p:sp>
        <p:nvSpPr>
          <p:cNvPr id="4" name="Rectangle 3"/>
          <p:cNvSpPr/>
          <p:nvPr/>
        </p:nvSpPr>
        <p:spPr>
          <a:xfrm>
            <a:off x="653638" y="2438400"/>
            <a:ext cx="2385126" cy="144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3050308" y="2438400"/>
            <a:ext cx="5407891" cy="1447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3638" y="4191000"/>
            <a:ext cx="1556162"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514600" y="4558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4191000"/>
            <a:ext cx="1676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43418" y="4558284"/>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1800" y="4191000"/>
            <a:ext cx="1676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4191000"/>
            <a:ext cx="1524000" cy="1169551"/>
          </a:xfrm>
          <a:prstGeom prst="rect">
            <a:avLst/>
          </a:prstGeom>
          <a:noFill/>
        </p:spPr>
        <p:txBody>
          <a:bodyPr wrap="square" rtlCol="0">
            <a:spAutoFit/>
          </a:bodyPr>
          <a:lstStyle/>
          <a:p>
            <a:r>
              <a:rPr lang="en-US" sz="1400" dirty="0"/>
              <a:t>Control the courtroom and interrogation of witnesses under </a:t>
            </a:r>
          </a:p>
          <a:p>
            <a:r>
              <a:rPr lang="en-US" sz="1400" dirty="0"/>
              <a:t>MRE 611</a:t>
            </a:r>
          </a:p>
        </p:txBody>
      </p:sp>
      <p:sp>
        <p:nvSpPr>
          <p:cNvPr id="12" name="TextBox 11"/>
          <p:cNvSpPr txBox="1"/>
          <p:nvPr/>
        </p:nvSpPr>
        <p:spPr>
          <a:xfrm>
            <a:off x="3657600" y="4191000"/>
            <a:ext cx="1676400" cy="923330"/>
          </a:xfrm>
          <a:prstGeom prst="rect">
            <a:avLst/>
          </a:prstGeom>
          <a:noFill/>
        </p:spPr>
        <p:txBody>
          <a:bodyPr wrap="square" rtlCol="0">
            <a:spAutoFit/>
          </a:bodyPr>
          <a:lstStyle/>
          <a:p>
            <a:r>
              <a:rPr lang="en-US" dirty="0"/>
              <a:t>Pierce the veil of judicial impartiality</a:t>
            </a:r>
          </a:p>
        </p:txBody>
      </p:sp>
      <p:sp>
        <p:nvSpPr>
          <p:cNvPr id="13" name="TextBox 12"/>
          <p:cNvSpPr txBox="1"/>
          <p:nvPr/>
        </p:nvSpPr>
        <p:spPr>
          <a:xfrm>
            <a:off x="6781800" y="4191000"/>
            <a:ext cx="1676399" cy="954107"/>
          </a:xfrm>
          <a:prstGeom prst="rect">
            <a:avLst/>
          </a:prstGeom>
          <a:noFill/>
        </p:spPr>
        <p:txBody>
          <a:bodyPr wrap="square" rtlCol="0">
            <a:spAutoFit/>
          </a:bodyPr>
          <a:lstStyle/>
          <a:p>
            <a:r>
              <a:rPr lang="en-US" sz="2800" dirty="0"/>
              <a:t>Deny fair trial</a:t>
            </a:r>
          </a:p>
        </p:txBody>
      </p:sp>
    </p:spTree>
    <p:extLst>
      <p:ext uri="{BB962C8B-B14F-4D97-AF65-F5344CB8AC3E}">
        <p14:creationId xmlns:p14="http://schemas.microsoft.com/office/powerpoint/2010/main" val="408573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what is acceptable</a:t>
            </a:r>
          </a:p>
        </p:txBody>
      </p:sp>
      <p:sp>
        <p:nvSpPr>
          <p:cNvPr id="3" name="Content Placeholder 2"/>
          <p:cNvSpPr>
            <a:spLocks noGrp="1"/>
          </p:cNvSpPr>
          <p:nvPr>
            <p:ph idx="1"/>
          </p:nvPr>
        </p:nvSpPr>
        <p:spPr/>
        <p:txBody>
          <a:bodyPr>
            <a:normAutofit fontScale="85000" lnSpcReduction="20000"/>
          </a:bodyPr>
          <a:lstStyle/>
          <a:p>
            <a:r>
              <a:rPr lang="en-US" dirty="0"/>
              <a:t>Make evidentiary rulings.  </a:t>
            </a:r>
            <a:r>
              <a:rPr lang="en-US" i="1" dirty="0"/>
              <a:t>People</a:t>
            </a:r>
            <a:r>
              <a:rPr lang="en-US" dirty="0"/>
              <a:t> v </a:t>
            </a:r>
            <a:r>
              <a:rPr lang="en-US" i="1" dirty="0"/>
              <a:t>Jackson</a:t>
            </a:r>
            <a:r>
              <a:rPr lang="en-US" dirty="0"/>
              <a:t>, 292 </a:t>
            </a:r>
            <a:r>
              <a:rPr lang="en-US" dirty="0" err="1"/>
              <a:t>Mich</a:t>
            </a:r>
            <a:r>
              <a:rPr lang="en-US" dirty="0"/>
              <a:t> App 583 (2011)</a:t>
            </a:r>
          </a:p>
          <a:p>
            <a:r>
              <a:rPr lang="en-US" dirty="0"/>
              <a:t>Comment on the evidence to the extent that it explains a ruling.  </a:t>
            </a:r>
            <a:r>
              <a:rPr lang="en-US" i="1" dirty="0"/>
              <a:t>People</a:t>
            </a:r>
            <a:r>
              <a:rPr lang="en-US" dirty="0"/>
              <a:t> v </a:t>
            </a:r>
            <a:r>
              <a:rPr lang="en-US" i="1" dirty="0"/>
              <a:t>Walker</a:t>
            </a:r>
            <a:r>
              <a:rPr lang="en-US" dirty="0"/>
              <a:t> (</a:t>
            </a:r>
            <a:r>
              <a:rPr lang="en-US" dirty="0" err="1"/>
              <a:t>unpub</a:t>
            </a:r>
            <a:r>
              <a:rPr lang="en-US" dirty="0"/>
              <a:t> COA, 3-31-16)</a:t>
            </a:r>
          </a:p>
          <a:p>
            <a:r>
              <a:rPr lang="en-US" dirty="0"/>
              <a:t>Interrupt attorney or witness who is about to state something irrelevant or inadmissible.  </a:t>
            </a:r>
            <a:r>
              <a:rPr lang="en-US" i="1" dirty="0"/>
              <a:t>People</a:t>
            </a:r>
            <a:r>
              <a:rPr lang="en-US" dirty="0"/>
              <a:t> v </a:t>
            </a:r>
            <a:r>
              <a:rPr lang="en-US" i="1" dirty="0" err="1"/>
              <a:t>Ullah</a:t>
            </a:r>
            <a:r>
              <a:rPr lang="en-US" dirty="0"/>
              <a:t>, 216 </a:t>
            </a:r>
            <a:r>
              <a:rPr lang="en-US" dirty="0" err="1"/>
              <a:t>Mich</a:t>
            </a:r>
            <a:r>
              <a:rPr lang="en-US" dirty="0"/>
              <a:t> App 669 (1996); </a:t>
            </a:r>
            <a:r>
              <a:rPr lang="en-US" i="1" dirty="0"/>
              <a:t>People</a:t>
            </a:r>
            <a:r>
              <a:rPr lang="en-US" dirty="0"/>
              <a:t> v </a:t>
            </a:r>
            <a:r>
              <a:rPr lang="en-US" i="1" dirty="0" err="1"/>
              <a:t>Grimmett</a:t>
            </a:r>
            <a:r>
              <a:rPr lang="en-US" dirty="0"/>
              <a:t>, 27 </a:t>
            </a:r>
            <a:r>
              <a:rPr lang="en-US" dirty="0" err="1"/>
              <a:t>Mich</a:t>
            </a:r>
            <a:r>
              <a:rPr lang="en-US" dirty="0"/>
              <a:t> App 509 (1970)</a:t>
            </a:r>
          </a:p>
          <a:p>
            <a:r>
              <a:rPr lang="en-US" dirty="0"/>
              <a:t>Raise the issue of defendant’s competency to stand trial where there is a bona fide doubt about his competency.  </a:t>
            </a:r>
            <a:r>
              <a:rPr lang="en-US" i="1" dirty="0"/>
              <a:t>People</a:t>
            </a:r>
            <a:r>
              <a:rPr lang="en-US" dirty="0"/>
              <a:t> v </a:t>
            </a:r>
            <a:r>
              <a:rPr lang="en-US" i="1" dirty="0" err="1"/>
              <a:t>Groeneveld</a:t>
            </a:r>
            <a:r>
              <a:rPr lang="en-US" dirty="0"/>
              <a:t>, 54 </a:t>
            </a:r>
            <a:r>
              <a:rPr lang="en-US" dirty="0" err="1"/>
              <a:t>Mich</a:t>
            </a:r>
            <a:r>
              <a:rPr lang="en-US" dirty="0"/>
              <a:t> App 424 (1974)</a:t>
            </a:r>
          </a:p>
        </p:txBody>
      </p:sp>
    </p:spTree>
    <p:extLst>
      <p:ext uri="{BB962C8B-B14F-4D97-AF65-F5344CB8AC3E}">
        <p14:creationId xmlns:p14="http://schemas.microsoft.com/office/powerpoint/2010/main" val="2782311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what is acceptable</a:t>
            </a:r>
          </a:p>
        </p:txBody>
      </p:sp>
      <p:sp>
        <p:nvSpPr>
          <p:cNvPr id="3" name="Content Placeholder 2"/>
          <p:cNvSpPr>
            <a:spLocks noGrp="1"/>
          </p:cNvSpPr>
          <p:nvPr>
            <p:ph idx="1"/>
          </p:nvPr>
        </p:nvSpPr>
        <p:spPr/>
        <p:txBody>
          <a:bodyPr>
            <a:normAutofit fontScale="85000" lnSpcReduction="10000"/>
          </a:bodyPr>
          <a:lstStyle/>
          <a:p>
            <a:r>
              <a:rPr lang="en-US" dirty="0"/>
              <a:t>Intervene when a witness is subject to harassment or undue embarrassment.  MRE 611(a)</a:t>
            </a:r>
          </a:p>
          <a:p>
            <a:r>
              <a:rPr lang="en-US" dirty="0"/>
              <a:t>Admonish an attorney who deserves it (but best done outside presence of jury).  </a:t>
            </a:r>
            <a:r>
              <a:rPr lang="en-US" i="1" dirty="0"/>
              <a:t>People</a:t>
            </a:r>
            <a:r>
              <a:rPr lang="en-US" dirty="0"/>
              <a:t> v </a:t>
            </a:r>
            <a:r>
              <a:rPr lang="en-US" i="1" dirty="0"/>
              <a:t>Daniel</a:t>
            </a:r>
            <a:r>
              <a:rPr lang="en-US" dirty="0"/>
              <a:t>, supra</a:t>
            </a:r>
          </a:p>
          <a:p>
            <a:r>
              <a:rPr lang="en-US" dirty="0"/>
              <a:t>Ask witnesses questions aimed at clarification or to produce fuller and more exact testimony or elicit additional relevant information.  MRE 614(b); </a:t>
            </a:r>
            <a:r>
              <a:rPr lang="en-US" i="1" dirty="0"/>
              <a:t>People</a:t>
            </a:r>
            <a:r>
              <a:rPr lang="en-US" dirty="0"/>
              <a:t> v </a:t>
            </a:r>
            <a:r>
              <a:rPr lang="en-US" i="1" dirty="0"/>
              <a:t>Stevens</a:t>
            </a:r>
            <a:r>
              <a:rPr lang="en-US" dirty="0"/>
              <a:t>, 498 </a:t>
            </a:r>
            <a:r>
              <a:rPr lang="en-US" dirty="0" err="1"/>
              <a:t>Mich</a:t>
            </a:r>
            <a:r>
              <a:rPr lang="en-US" dirty="0"/>
              <a:t> 162 (2015)</a:t>
            </a:r>
          </a:p>
          <a:p>
            <a:r>
              <a:rPr lang="en-US" dirty="0"/>
              <a:t>Inform the jury that a fact is established if the defendant admits its occurrence.  </a:t>
            </a:r>
            <a:r>
              <a:rPr lang="en-US" i="1" dirty="0"/>
              <a:t>People</a:t>
            </a:r>
            <a:r>
              <a:rPr lang="en-US" dirty="0"/>
              <a:t> v </a:t>
            </a:r>
            <a:r>
              <a:rPr lang="en-US" i="1" dirty="0"/>
              <a:t>Hamer</a:t>
            </a:r>
            <a:r>
              <a:rPr lang="en-US" dirty="0"/>
              <a:t>, 19 </a:t>
            </a:r>
            <a:r>
              <a:rPr lang="en-US" dirty="0" err="1"/>
              <a:t>Mich</a:t>
            </a:r>
            <a:r>
              <a:rPr lang="en-US" dirty="0"/>
              <a:t> App 318 (1969) (“a man died”)</a:t>
            </a:r>
          </a:p>
        </p:txBody>
      </p:sp>
    </p:spTree>
    <p:extLst>
      <p:ext uri="{BB962C8B-B14F-4D97-AF65-F5344CB8AC3E}">
        <p14:creationId xmlns:p14="http://schemas.microsoft.com/office/powerpoint/2010/main" val="179612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Disruptive defendant who is self-represented</a:t>
            </a:r>
          </a:p>
        </p:txBody>
      </p:sp>
      <p:sp>
        <p:nvSpPr>
          <p:cNvPr id="3" name="Content Placeholder 2"/>
          <p:cNvSpPr>
            <a:spLocks noGrp="1"/>
          </p:cNvSpPr>
          <p:nvPr>
            <p:ph idx="1"/>
          </p:nvPr>
        </p:nvSpPr>
        <p:spPr>
          <a:xfrm>
            <a:off x="838200" y="2332037"/>
            <a:ext cx="7696200" cy="3459163"/>
          </a:xfrm>
        </p:spPr>
        <p:txBody>
          <a:bodyPr/>
          <a:lstStyle/>
          <a:p>
            <a:pPr marL="0" indent="0" algn="just">
              <a:buNone/>
            </a:pPr>
            <a:r>
              <a:rPr lang="en-US" dirty="0"/>
              <a:t>Where the defendant is disruptive (or seemingly manipulative), the self-representation may be denied based on your finding that it would be an undue inconvenience and burden on the court.</a:t>
            </a:r>
          </a:p>
          <a:p>
            <a:pPr marL="0" indent="0">
              <a:buNone/>
            </a:pPr>
            <a:r>
              <a:rPr lang="en-US" i="1" dirty="0"/>
              <a:t>People</a:t>
            </a:r>
            <a:r>
              <a:rPr lang="en-US" dirty="0"/>
              <a:t> v </a:t>
            </a:r>
            <a:r>
              <a:rPr lang="en-US" i="1" dirty="0" err="1"/>
              <a:t>Ahumada</a:t>
            </a:r>
            <a:r>
              <a:rPr lang="en-US" dirty="0"/>
              <a:t>, 222 </a:t>
            </a:r>
            <a:r>
              <a:rPr lang="en-US" dirty="0" err="1"/>
              <a:t>Mich</a:t>
            </a:r>
            <a:r>
              <a:rPr lang="en-US" dirty="0"/>
              <a:t> App 612 (1997)</a:t>
            </a:r>
          </a:p>
          <a:p>
            <a:pPr marL="0" indent="0">
              <a:buNone/>
            </a:pPr>
            <a:endParaRPr lang="en-US" dirty="0"/>
          </a:p>
        </p:txBody>
      </p:sp>
    </p:spTree>
    <p:extLst>
      <p:ext uri="{BB962C8B-B14F-4D97-AF65-F5344CB8AC3E}">
        <p14:creationId xmlns:p14="http://schemas.microsoft.com/office/powerpoint/2010/main" val="2227413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what is acceptable</a:t>
            </a:r>
          </a:p>
        </p:txBody>
      </p:sp>
      <p:sp>
        <p:nvSpPr>
          <p:cNvPr id="3" name="Content Placeholder 2"/>
          <p:cNvSpPr>
            <a:spLocks noGrp="1"/>
          </p:cNvSpPr>
          <p:nvPr>
            <p:ph idx="1"/>
          </p:nvPr>
        </p:nvSpPr>
        <p:spPr/>
        <p:txBody>
          <a:bodyPr>
            <a:normAutofit/>
          </a:bodyPr>
          <a:lstStyle/>
          <a:p>
            <a:r>
              <a:rPr lang="en-US" dirty="0"/>
              <a:t>Propose giving an instruction that is applicable even when it has not been requested.  </a:t>
            </a:r>
          </a:p>
          <a:p>
            <a:r>
              <a:rPr lang="en-US" dirty="0"/>
              <a:t>Propose giving a lesser-included offense instruction even when it has not been requested.  </a:t>
            </a:r>
            <a:r>
              <a:rPr lang="en-US" i="1" dirty="0"/>
              <a:t>People</a:t>
            </a:r>
            <a:r>
              <a:rPr lang="en-US" dirty="0"/>
              <a:t> v </a:t>
            </a:r>
            <a:r>
              <a:rPr lang="en-US" i="1" dirty="0"/>
              <a:t>Till</a:t>
            </a:r>
            <a:r>
              <a:rPr lang="en-US" dirty="0"/>
              <a:t>, 115 </a:t>
            </a:r>
            <a:r>
              <a:rPr lang="en-US" dirty="0" err="1"/>
              <a:t>Mich</a:t>
            </a:r>
            <a:r>
              <a:rPr lang="en-US" dirty="0"/>
              <a:t> App 788 (1982)</a:t>
            </a:r>
          </a:p>
          <a:p>
            <a:endParaRPr lang="en-US" dirty="0"/>
          </a:p>
        </p:txBody>
      </p:sp>
    </p:spTree>
    <p:extLst>
      <p:ext uri="{BB962C8B-B14F-4D97-AF65-F5344CB8AC3E}">
        <p14:creationId xmlns:p14="http://schemas.microsoft.com/office/powerpoint/2010/main" val="906547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Autofit/>
          </a:bodyPr>
          <a:lstStyle/>
          <a:p>
            <a:r>
              <a:rPr lang="en-US" sz="3600" dirty="0"/>
              <a:t>A conviction will be reversed where the judge pierces the veil of judicial impartiality</a:t>
            </a:r>
          </a:p>
        </p:txBody>
      </p:sp>
      <p:sp>
        <p:nvSpPr>
          <p:cNvPr id="3" name="Content Placeholder 2"/>
          <p:cNvSpPr>
            <a:spLocks noGrp="1"/>
          </p:cNvSpPr>
          <p:nvPr>
            <p:ph idx="1"/>
          </p:nvPr>
        </p:nvSpPr>
        <p:spPr>
          <a:xfrm>
            <a:off x="381000" y="2362200"/>
            <a:ext cx="8229600" cy="4068763"/>
          </a:xfrm>
        </p:spPr>
        <p:txBody>
          <a:bodyPr>
            <a:normAutofit lnSpcReduction="10000"/>
          </a:bodyPr>
          <a:lstStyle/>
          <a:p>
            <a:r>
              <a:rPr lang="en-US" dirty="0"/>
              <a:t>Violates constitutional guarantee of a fair trial</a:t>
            </a:r>
          </a:p>
          <a:p>
            <a:r>
              <a:rPr lang="en-US" dirty="0"/>
              <a:t>Consider totality of circumstances</a:t>
            </a:r>
          </a:p>
          <a:p>
            <a:r>
              <a:rPr lang="en-US" dirty="0"/>
              <a:t>It is reasonably likely that the judge’s conduct improperly influenced the jury by creating the appearance of advocacy or partiality against a party</a:t>
            </a:r>
          </a:p>
          <a:p>
            <a:r>
              <a:rPr lang="en-US" dirty="0"/>
              <a:t>There is no harmless error analysis; it is automatic reversal</a:t>
            </a:r>
          </a:p>
        </p:txBody>
      </p:sp>
    </p:spTree>
    <p:extLst>
      <p:ext uri="{BB962C8B-B14F-4D97-AF65-F5344CB8AC3E}">
        <p14:creationId xmlns:p14="http://schemas.microsoft.com/office/powerpoint/2010/main" val="920900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what is </a:t>
            </a:r>
            <a:r>
              <a:rPr lang="en-US" i="1" dirty="0"/>
              <a:t>not</a:t>
            </a:r>
            <a:r>
              <a:rPr lang="en-US" dirty="0"/>
              <a:t> acceptable</a:t>
            </a:r>
          </a:p>
        </p:txBody>
      </p:sp>
      <p:sp>
        <p:nvSpPr>
          <p:cNvPr id="3" name="Content Placeholder 2"/>
          <p:cNvSpPr>
            <a:spLocks noGrp="1"/>
          </p:cNvSpPr>
          <p:nvPr>
            <p:ph idx="1"/>
          </p:nvPr>
        </p:nvSpPr>
        <p:spPr/>
        <p:txBody>
          <a:bodyPr>
            <a:normAutofit fontScale="92500" lnSpcReduction="20000"/>
          </a:bodyPr>
          <a:lstStyle/>
          <a:p>
            <a:r>
              <a:rPr lang="en-US" dirty="0"/>
              <a:t>Taking on questioning of a witness in the manner of an advocate.  </a:t>
            </a:r>
            <a:r>
              <a:rPr lang="en-US" i="1" dirty="0"/>
              <a:t>People</a:t>
            </a:r>
            <a:r>
              <a:rPr lang="en-US" dirty="0"/>
              <a:t> v </a:t>
            </a:r>
            <a:r>
              <a:rPr lang="en-US" i="1" dirty="0"/>
              <a:t>Stevens</a:t>
            </a:r>
            <a:r>
              <a:rPr lang="en-US" dirty="0"/>
              <a:t>, 498 </a:t>
            </a:r>
            <a:r>
              <a:rPr lang="en-US" dirty="0" err="1"/>
              <a:t>Mich</a:t>
            </a:r>
            <a:r>
              <a:rPr lang="en-US" dirty="0"/>
              <a:t> 162 (2015)</a:t>
            </a:r>
          </a:p>
          <a:p>
            <a:r>
              <a:rPr lang="en-US" dirty="0"/>
              <a:t>Demonstrating a special relationship with a juror to the extent that the juror may have more influence than other jurors.  </a:t>
            </a:r>
            <a:r>
              <a:rPr lang="en-US" i="1" dirty="0"/>
              <a:t>People</a:t>
            </a:r>
            <a:r>
              <a:rPr lang="en-US" dirty="0"/>
              <a:t> v </a:t>
            </a:r>
            <a:r>
              <a:rPr lang="en-US" i="1" dirty="0"/>
              <a:t>Collier</a:t>
            </a:r>
            <a:r>
              <a:rPr lang="en-US" dirty="0"/>
              <a:t>, 168 </a:t>
            </a:r>
            <a:r>
              <a:rPr lang="en-US" dirty="0" err="1"/>
              <a:t>Mich</a:t>
            </a:r>
            <a:r>
              <a:rPr lang="en-US" dirty="0"/>
              <a:t> App 687 (1988)</a:t>
            </a:r>
          </a:p>
          <a:p>
            <a:r>
              <a:rPr lang="en-US" dirty="0"/>
              <a:t>Saying in the context of ruling on evidence that the defendant’s theory left the jury with a false impression.  </a:t>
            </a:r>
            <a:r>
              <a:rPr lang="en-US" i="1" dirty="0"/>
              <a:t>People</a:t>
            </a:r>
            <a:r>
              <a:rPr lang="en-US" dirty="0"/>
              <a:t> v </a:t>
            </a:r>
            <a:r>
              <a:rPr lang="en-US" i="1" dirty="0"/>
              <a:t>Walker</a:t>
            </a:r>
            <a:r>
              <a:rPr lang="en-US" dirty="0"/>
              <a:t> (</a:t>
            </a:r>
            <a:r>
              <a:rPr lang="en-US" dirty="0" err="1"/>
              <a:t>unpub</a:t>
            </a:r>
            <a:r>
              <a:rPr lang="en-US" dirty="0"/>
              <a:t> COA, 3-31-16)</a:t>
            </a:r>
          </a:p>
        </p:txBody>
      </p:sp>
    </p:spTree>
    <p:extLst>
      <p:ext uri="{BB962C8B-B14F-4D97-AF65-F5344CB8AC3E}">
        <p14:creationId xmlns:p14="http://schemas.microsoft.com/office/powerpoint/2010/main" val="3780038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what is </a:t>
            </a:r>
            <a:r>
              <a:rPr lang="en-US" i="1" dirty="0"/>
              <a:t>not</a:t>
            </a:r>
            <a:r>
              <a:rPr lang="en-US" dirty="0"/>
              <a:t> acceptable</a:t>
            </a:r>
          </a:p>
        </p:txBody>
      </p:sp>
      <p:sp>
        <p:nvSpPr>
          <p:cNvPr id="3" name="Content Placeholder 2"/>
          <p:cNvSpPr>
            <a:spLocks noGrp="1"/>
          </p:cNvSpPr>
          <p:nvPr>
            <p:ph idx="1"/>
          </p:nvPr>
        </p:nvSpPr>
        <p:spPr/>
        <p:txBody>
          <a:bodyPr/>
          <a:lstStyle/>
          <a:p>
            <a:r>
              <a:rPr lang="en-US" dirty="0"/>
              <a:t>Telling the jury that they cannot leave until they have reached a verdict.  </a:t>
            </a:r>
            <a:r>
              <a:rPr lang="en-US" i="1" dirty="0"/>
              <a:t>People</a:t>
            </a:r>
            <a:r>
              <a:rPr lang="en-US" dirty="0"/>
              <a:t> v </a:t>
            </a:r>
            <a:r>
              <a:rPr lang="en-US" i="1" dirty="0"/>
              <a:t>London</a:t>
            </a:r>
            <a:r>
              <a:rPr lang="en-US" dirty="0"/>
              <a:t>, 40 </a:t>
            </a:r>
            <a:r>
              <a:rPr lang="en-US" dirty="0" err="1"/>
              <a:t>Mich</a:t>
            </a:r>
            <a:r>
              <a:rPr lang="en-US" dirty="0"/>
              <a:t> App 124 (1972) (2-day trial went to the jury at 10:55 p.m. and they had a verdict at 11:13 p.m.)</a:t>
            </a:r>
          </a:p>
          <a:p>
            <a:r>
              <a:rPr lang="en-US" dirty="0"/>
              <a:t>Demonstrating moral indignation over witness’s extra-marital affair with defendant.  </a:t>
            </a:r>
            <a:r>
              <a:rPr lang="en-US" i="1" dirty="0"/>
              <a:t>People</a:t>
            </a:r>
            <a:r>
              <a:rPr lang="en-US" dirty="0"/>
              <a:t> v </a:t>
            </a:r>
            <a:r>
              <a:rPr lang="en-US" i="1" dirty="0"/>
              <a:t>Bledsoe</a:t>
            </a:r>
            <a:r>
              <a:rPr lang="en-US" dirty="0"/>
              <a:t>, 15 </a:t>
            </a:r>
            <a:r>
              <a:rPr lang="en-US" dirty="0" err="1"/>
              <a:t>Mich</a:t>
            </a:r>
            <a:r>
              <a:rPr lang="en-US" dirty="0"/>
              <a:t> App 459 (1969)</a:t>
            </a:r>
          </a:p>
        </p:txBody>
      </p:sp>
    </p:spTree>
    <p:extLst>
      <p:ext uri="{BB962C8B-B14F-4D97-AF65-F5344CB8AC3E}">
        <p14:creationId xmlns:p14="http://schemas.microsoft.com/office/powerpoint/2010/main" val="2907366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what </a:t>
            </a:r>
            <a:r>
              <a:rPr lang="en-US" i="1" dirty="0"/>
              <a:t>may not </a:t>
            </a:r>
            <a:r>
              <a:rPr lang="en-US" dirty="0"/>
              <a:t>be acceptable</a:t>
            </a:r>
          </a:p>
        </p:txBody>
      </p:sp>
      <p:sp>
        <p:nvSpPr>
          <p:cNvPr id="3" name="Content Placeholder 2"/>
          <p:cNvSpPr>
            <a:spLocks noGrp="1"/>
          </p:cNvSpPr>
          <p:nvPr>
            <p:ph idx="1"/>
          </p:nvPr>
        </p:nvSpPr>
        <p:spPr/>
        <p:txBody>
          <a:bodyPr/>
          <a:lstStyle/>
          <a:p>
            <a:r>
              <a:rPr lang="en-US" dirty="0"/>
              <a:t>Finding defense attorney in contempt and jailing him during trial.  </a:t>
            </a:r>
            <a:r>
              <a:rPr lang="en-US" i="1" dirty="0"/>
              <a:t>People</a:t>
            </a:r>
            <a:r>
              <a:rPr lang="en-US" dirty="0"/>
              <a:t> v </a:t>
            </a:r>
            <a:r>
              <a:rPr lang="en-US" i="1" dirty="0"/>
              <a:t>Rauch</a:t>
            </a:r>
            <a:r>
              <a:rPr lang="en-US" dirty="0"/>
              <a:t>, unpublished COA No. 345330 (</a:t>
            </a:r>
            <a:r>
              <a:rPr lang="en-US" dirty="0" err="1"/>
              <a:t>rel’d</a:t>
            </a:r>
            <a:r>
              <a:rPr lang="en-US" dirty="0"/>
              <a:t> 12/19/19)</a:t>
            </a:r>
          </a:p>
          <a:p>
            <a:r>
              <a:rPr lang="en-US" dirty="0"/>
              <a:t>Berating, scolding, and demeaning a lawyer so as to hold him up to contempt in the eyes of the jury destroys the balance of impartiality.  </a:t>
            </a:r>
            <a:r>
              <a:rPr lang="en-US" i="1" dirty="0"/>
              <a:t>People</a:t>
            </a:r>
            <a:r>
              <a:rPr lang="en-US" dirty="0"/>
              <a:t> v </a:t>
            </a:r>
            <a:r>
              <a:rPr lang="en-US" i="1" dirty="0"/>
              <a:t>Wilson</a:t>
            </a:r>
            <a:r>
              <a:rPr lang="en-US" dirty="0"/>
              <a:t>, 21 </a:t>
            </a:r>
            <a:r>
              <a:rPr lang="en-US" dirty="0" err="1"/>
              <a:t>Mich</a:t>
            </a:r>
            <a:r>
              <a:rPr lang="en-US" dirty="0"/>
              <a:t> App 36 (1969)</a:t>
            </a:r>
          </a:p>
          <a:p>
            <a:endParaRPr lang="en-US" dirty="0"/>
          </a:p>
        </p:txBody>
      </p:sp>
    </p:spTree>
    <p:extLst>
      <p:ext uri="{BB962C8B-B14F-4D97-AF65-F5344CB8AC3E}">
        <p14:creationId xmlns:p14="http://schemas.microsoft.com/office/powerpoint/2010/main" val="953706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Almost everything can be fixed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‘I did reprimand Mr. Sherman at one point quite strongly. I don't want you to infer it was in any sense against him or against his client. It shouldn't reflect on his client at all. He made a critical error. And I am sure it was due to inadvertence or oversight when he asked a particular question. Because it is almost an immutable rule of evidence that that question should not have been asked. And the court did respond quite strongly and quite quickly. I want you to understand it has nothing to do with whatever consideration you should give to this case in your deliberations.’</a:t>
            </a:r>
          </a:p>
          <a:p>
            <a:pPr marL="0" indent="0">
              <a:buNone/>
            </a:pPr>
            <a:br>
              <a:rPr lang="en-US" dirty="0"/>
            </a:br>
            <a:br>
              <a:rPr lang="en-US" dirty="0"/>
            </a:br>
            <a:r>
              <a:rPr lang="en-US" u="sng" dirty="0"/>
              <a:t>People v Allen</a:t>
            </a:r>
            <a:r>
              <a:rPr lang="en-US" dirty="0"/>
              <a:t>, 42 </a:t>
            </a:r>
            <a:r>
              <a:rPr lang="en-US" dirty="0" err="1"/>
              <a:t>Mich</a:t>
            </a:r>
            <a:r>
              <a:rPr lang="en-US" dirty="0"/>
              <a:t> App 195, 197–98; 201 NW2d 353, 354 (1972)</a:t>
            </a:r>
          </a:p>
          <a:p>
            <a:pPr marL="0" indent="0">
              <a:buNone/>
            </a:pPr>
            <a:endParaRPr lang="en-US" dirty="0"/>
          </a:p>
        </p:txBody>
      </p:sp>
    </p:spTree>
    <p:extLst>
      <p:ext uri="{BB962C8B-B14F-4D97-AF65-F5344CB8AC3E}">
        <p14:creationId xmlns:p14="http://schemas.microsoft.com/office/powerpoint/2010/main" val="1721265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Prosecutorial misconduct (error)</a:t>
            </a:r>
          </a:p>
        </p:txBody>
      </p:sp>
      <p:sp>
        <p:nvSpPr>
          <p:cNvPr id="3" name="Content Placeholder 2"/>
          <p:cNvSpPr>
            <a:spLocks noGrp="1"/>
          </p:cNvSpPr>
          <p:nvPr>
            <p:ph idx="1"/>
          </p:nvPr>
        </p:nvSpPr>
        <p:spPr>
          <a:xfrm>
            <a:off x="533400" y="2209800"/>
            <a:ext cx="8229600" cy="4525963"/>
          </a:xfrm>
        </p:spPr>
        <p:txBody>
          <a:bodyPr/>
          <a:lstStyle/>
          <a:p>
            <a:r>
              <a:rPr lang="en-US" dirty="0"/>
              <a:t>Improper argument</a:t>
            </a:r>
          </a:p>
          <a:p>
            <a:r>
              <a:rPr lang="en-US" dirty="0"/>
              <a:t>Evidentiary issues</a:t>
            </a:r>
          </a:p>
          <a:p>
            <a:r>
              <a:rPr lang="en-US" dirty="0"/>
              <a:t>Aggressive conduct</a:t>
            </a:r>
          </a:p>
          <a:p>
            <a:pPr marL="0" indent="0">
              <a:buNone/>
            </a:pPr>
            <a:endParaRPr lang="en-US" dirty="0"/>
          </a:p>
        </p:txBody>
      </p:sp>
    </p:spTree>
    <p:extLst>
      <p:ext uri="{BB962C8B-B14F-4D97-AF65-F5344CB8AC3E}">
        <p14:creationId xmlns:p14="http://schemas.microsoft.com/office/powerpoint/2010/main" val="330278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9343" y="1085165"/>
            <a:ext cx="7543800" cy="4524315"/>
          </a:xfrm>
          <a:prstGeom prst="rect">
            <a:avLst/>
          </a:prstGeom>
          <a:noFill/>
        </p:spPr>
        <p:txBody>
          <a:bodyPr wrap="square" rtlCol="0">
            <a:spAutoFit/>
          </a:bodyPr>
          <a:lstStyle/>
          <a:p>
            <a:r>
              <a:rPr lang="en-US" sz="3200" dirty="0"/>
              <a:t>No matter what the offense:</a:t>
            </a:r>
          </a:p>
          <a:p>
            <a:endParaRPr lang="en-US" sz="3200" dirty="0"/>
          </a:p>
          <a:p>
            <a:pPr marL="514350" indent="-514350">
              <a:buAutoNum type="arabicPeriod"/>
            </a:pPr>
            <a:r>
              <a:rPr lang="en-US" sz="3200" dirty="0"/>
              <a:t>Make a timely and specific objection</a:t>
            </a:r>
          </a:p>
          <a:p>
            <a:pPr marL="514350" indent="-514350">
              <a:buAutoNum type="arabicPeriod"/>
            </a:pPr>
            <a:r>
              <a:rPr lang="en-US" sz="3200" dirty="0"/>
              <a:t>Request a curative instruction if appropriate</a:t>
            </a:r>
          </a:p>
          <a:p>
            <a:pPr marL="514350" indent="-514350">
              <a:buAutoNum type="arabicPeriod"/>
            </a:pPr>
            <a:r>
              <a:rPr lang="en-US" sz="3200" dirty="0"/>
              <a:t>Objection may not be required where it could not have cured the error or a failure to review the issue would result in a miscarriage of justice</a:t>
            </a:r>
          </a:p>
        </p:txBody>
      </p:sp>
    </p:spTree>
    <p:extLst>
      <p:ext uri="{BB962C8B-B14F-4D97-AF65-F5344CB8AC3E}">
        <p14:creationId xmlns:p14="http://schemas.microsoft.com/office/powerpoint/2010/main" val="3092271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People</a:t>
            </a:r>
            <a:r>
              <a:rPr lang="en-US" dirty="0"/>
              <a:t> v </a:t>
            </a:r>
            <a:r>
              <a:rPr lang="en-US" i="1" dirty="0" err="1"/>
              <a:t>Stanaway</a:t>
            </a:r>
            <a:r>
              <a:rPr lang="en-US" dirty="0"/>
              <a:t>, 446 </a:t>
            </a:r>
            <a:r>
              <a:rPr lang="en-US" dirty="0" err="1"/>
              <a:t>Mich</a:t>
            </a:r>
            <a:r>
              <a:rPr lang="en-US" dirty="0"/>
              <a:t> 643 (1994)</a:t>
            </a:r>
          </a:p>
          <a:p>
            <a:pPr marL="0" indent="0">
              <a:buNone/>
            </a:pPr>
            <a:endParaRPr lang="en-US" dirty="0"/>
          </a:p>
        </p:txBody>
      </p:sp>
    </p:spTree>
    <p:extLst>
      <p:ext uri="{BB962C8B-B14F-4D97-AF65-F5344CB8AC3E}">
        <p14:creationId xmlns:p14="http://schemas.microsoft.com/office/powerpoint/2010/main" val="1268784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ALMOST</a:t>
            </a:r>
            <a:r>
              <a:rPr lang="en-US" dirty="0"/>
              <a:t> everything can be fixed</a:t>
            </a:r>
          </a:p>
        </p:txBody>
      </p:sp>
      <p:sp>
        <p:nvSpPr>
          <p:cNvPr id="3" name="Content Placeholder 2"/>
          <p:cNvSpPr>
            <a:spLocks noGrp="1"/>
          </p:cNvSpPr>
          <p:nvPr>
            <p:ph idx="1"/>
          </p:nvPr>
        </p:nvSpPr>
        <p:spPr/>
        <p:txBody>
          <a:bodyPr>
            <a:normAutofit fontScale="55000" lnSpcReduction="20000"/>
          </a:bodyPr>
          <a:lstStyle/>
          <a:p>
            <a:r>
              <a:rPr lang="en-US" dirty="0"/>
              <a:t>Similarly, the admission of this improper statement that had the effect of a confession in the minds of the jury was not an error that, under the circumstances of this case, could be cured by a cautionary instruction. This trial essentially came down to a credibility contest between the defendant and the complainant. The complainant testified about the elements of the crime; the defendant denied any sexual involvement. There is little evidence that compares to the probative weight a confession carries, particularly when delivered by a police officer. The inference from the police officer's testimony was that the defendant admitted the acts he was accused of. Any nagging doubts the jury may have had about whether these sexual incidents took place between the complainant and the defendant were likely erased by the words he purportedly uttered to his nephew.</a:t>
            </a:r>
          </a:p>
          <a:p>
            <a:r>
              <a:rPr lang="en-US" dirty="0"/>
              <a:t>Likewise, we are of the opinion that in this case, the hearsay error was prejudicial. Under these circumstances, we conclude that allowing the police officer to present defendant's statement purportedly made to his nephew requires reversal of the defendant's conviction and a new trial.</a:t>
            </a:r>
          </a:p>
          <a:p>
            <a:pPr marL="0" indent="0">
              <a:buNone/>
            </a:pPr>
            <a:br>
              <a:rPr lang="en-US" dirty="0"/>
            </a:br>
            <a:br>
              <a:rPr lang="en-US" dirty="0"/>
            </a:br>
            <a:r>
              <a:rPr lang="en-US" u="sng" dirty="0"/>
              <a:t>People v </a:t>
            </a:r>
            <a:r>
              <a:rPr lang="en-US" u="sng" dirty="0" err="1"/>
              <a:t>Stanaway</a:t>
            </a:r>
            <a:r>
              <a:rPr lang="en-US" dirty="0"/>
              <a:t>, 446 </a:t>
            </a:r>
            <a:r>
              <a:rPr lang="en-US" dirty="0" err="1"/>
              <a:t>Mich</a:t>
            </a:r>
            <a:r>
              <a:rPr lang="en-US" dirty="0"/>
              <a:t> 643, 695; 521 NW2d 557, 582 (1994)</a:t>
            </a:r>
          </a:p>
          <a:p>
            <a:pPr marL="0" indent="0">
              <a:buNone/>
            </a:pPr>
            <a:endParaRPr lang="en-US" dirty="0"/>
          </a:p>
        </p:txBody>
      </p:sp>
    </p:spTree>
    <p:extLst>
      <p:ext uri="{BB962C8B-B14F-4D97-AF65-F5344CB8AC3E}">
        <p14:creationId xmlns:p14="http://schemas.microsoft.com/office/powerpoint/2010/main" val="109735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Self-representation requirements	</a:t>
            </a:r>
          </a:p>
        </p:txBody>
      </p:sp>
      <p:sp>
        <p:nvSpPr>
          <p:cNvPr id="3" name="Subtitle 2"/>
          <p:cNvSpPr>
            <a:spLocks noGrp="1"/>
          </p:cNvSpPr>
          <p:nvPr>
            <p:ph type="subTitle" idx="1"/>
          </p:nvPr>
        </p:nvSpPr>
        <p:spPr>
          <a:xfrm>
            <a:off x="990600" y="3886200"/>
            <a:ext cx="7315200" cy="1752600"/>
          </a:xfrm>
        </p:spPr>
        <p:txBody>
          <a:bodyPr/>
          <a:lstStyle/>
          <a:p>
            <a:r>
              <a:rPr lang="en-US" b="1" dirty="0">
                <a:solidFill>
                  <a:schemeClr val="tx1"/>
                </a:solidFill>
              </a:rPr>
              <a:t>Judge must re-affirm at each proceeding</a:t>
            </a:r>
          </a:p>
        </p:txBody>
      </p:sp>
    </p:spTree>
    <p:extLst>
      <p:ext uri="{BB962C8B-B14F-4D97-AF65-F5344CB8AC3E}">
        <p14:creationId xmlns:p14="http://schemas.microsoft.com/office/powerpoint/2010/main" val="2996472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4000" dirty="0"/>
              <a:t>TTT #11</a:t>
            </a:r>
            <a:br>
              <a:rPr lang="en-US" sz="4000" dirty="0"/>
            </a:br>
            <a:r>
              <a:rPr lang="en-US" sz="4000" dirty="0"/>
              <a:t>Motion for Mistrial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981200"/>
            <a:ext cx="6705600" cy="3962400"/>
          </a:xfrm>
        </p:spPr>
      </p:pic>
    </p:spTree>
    <p:extLst>
      <p:ext uri="{BB962C8B-B14F-4D97-AF65-F5344CB8AC3E}">
        <p14:creationId xmlns:p14="http://schemas.microsoft.com/office/powerpoint/2010/main" val="2926375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Mistrial?</a:t>
            </a:r>
          </a:p>
        </p:txBody>
      </p:sp>
      <p:sp>
        <p:nvSpPr>
          <p:cNvPr id="3" name="Content Placeholder 2"/>
          <p:cNvSpPr>
            <a:spLocks noGrp="1"/>
          </p:cNvSpPr>
          <p:nvPr>
            <p:ph idx="1"/>
          </p:nvPr>
        </p:nvSpPr>
        <p:spPr/>
        <p:txBody>
          <a:bodyPr/>
          <a:lstStyle/>
          <a:p>
            <a:r>
              <a:rPr lang="en-US" dirty="0"/>
              <a:t>Witness gives non-responsive answer with prejudicial non-admissible information in it</a:t>
            </a:r>
          </a:p>
          <a:p>
            <a:r>
              <a:rPr lang="en-US" dirty="0"/>
              <a:t>A report has not been provided</a:t>
            </a:r>
          </a:p>
          <a:p>
            <a:r>
              <a:rPr lang="en-US" dirty="0"/>
              <a:t>There is some kind of impermissible juror contact or juror misconduct</a:t>
            </a:r>
          </a:p>
          <a:p>
            <a:r>
              <a:rPr lang="en-US" dirty="0"/>
              <a:t>The jury is deadlocked</a:t>
            </a:r>
          </a:p>
        </p:txBody>
      </p:sp>
    </p:spTree>
    <p:extLst>
      <p:ext uri="{BB962C8B-B14F-4D97-AF65-F5344CB8AC3E}">
        <p14:creationId xmlns:p14="http://schemas.microsoft.com/office/powerpoint/2010/main" val="3402567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Mistrial standard</a:t>
            </a:r>
          </a:p>
        </p:txBody>
      </p:sp>
      <p:sp>
        <p:nvSpPr>
          <p:cNvPr id="3" name="Content Placeholder 2"/>
          <p:cNvSpPr>
            <a:spLocks noGrp="1"/>
          </p:cNvSpPr>
          <p:nvPr>
            <p:ph idx="1"/>
          </p:nvPr>
        </p:nvSpPr>
        <p:spPr/>
        <p:txBody>
          <a:bodyPr/>
          <a:lstStyle/>
          <a:p>
            <a:r>
              <a:rPr lang="en-US" dirty="0"/>
              <a:t>Test:  will defendant be deprived of a fair trial?</a:t>
            </a:r>
          </a:p>
          <a:p>
            <a:r>
              <a:rPr lang="en-US" dirty="0"/>
              <a:t>Only grant a mistrial when the prejudicial effect of the error cannot be removed in any other way</a:t>
            </a:r>
          </a:p>
          <a:p>
            <a:r>
              <a:rPr lang="en-US" dirty="0"/>
              <a:t>Instructions are presumed to cure most errors</a:t>
            </a:r>
          </a:p>
          <a:p>
            <a:pPr marL="0" indent="0">
              <a:buNone/>
            </a:pPr>
            <a:endParaRPr lang="en-US" dirty="0"/>
          </a:p>
        </p:txBody>
      </p:sp>
    </p:spTree>
    <p:extLst>
      <p:ext uri="{BB962C8B-B14F-4D97-AF65-F5344CB8AC3E}">
        <p14:creationId xmlns:p14="http://schemas.microsoft.com/office/powerpoint/2010/main" val="1805603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Non-responsive/prejudicial testimony</a:t>
            </a:r>
          </a:p>
        </p:txBody>
      </p:sp>
      <p:sp>
        <p:nvSpPr>
          <p:cNvPr id="3" name="Content Placeholder 2"/>
          <p:cNvSpPr>
            <a:spLocks noGrp="1"/>
          </p:cNvSpPr>
          <p:nvPr>
            <p:ph idx="1"/>
          </p:nvPr>
        </p:nvSpPr>
        <p:spPr>
          <a:xfrm>
            <a:off x="457200" y="1447800"/>
            <a:ext cx="8229600" cy="4876800"/>
          </a:xfrm>
        </p:spPr>
        <p:txBody>
          <a:bodyPr>
            <a:normAutofit fontScale="85000" lnSpcReduction="10000"/>
          </a:bodyPr>
          <a:lstStyle/>
          <a:p>
            <a:pPr marL="0" indent="0">
              <a:buNone/>
            </a:pPr>
            <a:r>
              <a:rPr lang="en-US" dirty="0"/>
              <a:t>“As a general rule, unresponsive testimony by a prosecution witness does not justify a mistrial unless the prosecutor knew in advance that the witness would give the unresponsive testimony or the prosecutor conspired with or encouraged the witness to give the unresponsive testimony.”  </a:t>
            </a:r>
            <a:r>
              <a:rPr lang="en-US" i="1" dirty="0"/>
              <a:t>People</a:t>
            </a:r>
            <a:r>
              <a:rPr lang="en-US" dirty="0"/>
              <a:t> v </a:t>
            </a:r>
            <a:r>
              <a:rPr lang="en-US" i="1" dirty="0"/>
              <a:t>Hackney</a:t>
            </a:r>
            <a:r>
              <a:rPr lang="en-US" dirty="0"/>
              <a:t>, 183 </a:t>
            </a:r>
            <a:r>
              <a:rPr lang="en-US" dirty="0" err="1"/>
              <a:t>Mich</a:t>
            </a:r>
            <a:r>
              <a:rPr lang="en-US" dirty="0"/>
              <a:t> App 516 (1990).</a:t>
            </a:r>
          </a:p>
          <a:p>
            <a:pPr marL="0" indent="0">
              <a:buNone/>
            </a:pPr>
            <a:endParaRPr lang="en-US" dirty="0"/>
          </a:p>
          <a:p>
            <a:r>
              <a:rPr lang="en-US" dirty="0"/>
              <a:t>Strike &amp; tell jury to disregard</a:t>
            </a:r>
          </a:p>
          <a:p>
            <a:r>
              <a:rPr lang="en-US" dirty="0"/>
              <a:t>Standard instruction</a:t>
            </a:r>
          </a:p>
          <a:p>
            <a:r>
              <a:rPr lang="en-US" dirty="0"/>
              <a:t>Special instruction</a:t>
            </a:r>
          </a:p>
          <a:p>
            <a:r>
              <a:rPr lang="en-US" dirty="0"/>
              <a:t>Nothing</a:t>
            </a:r>
          </a:p>
          <a:p>
            <a:pPr marL="0" indent="0">
              <a:buNone/>
            </a:pPr>
            <a:endParaRPr lang="en-US" dirty="0"/>
          </a:p>
        </p:txBody>
      </p:sp>
    </p:spTree>
    <p:extLst>
      <p:ext uri="{BB962C8B-B14F-4D97-AF65-F5344CB8AC3E}">
        <p14:creationId xmlns:p14="http://schemas.microsoft.com/office/powerpoint/2010/main" val="2939190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Remedies short of mistrial</a:t>
            </a:r>
          </a:p>
        </p:txBody>
      </p:sp>
      <p:sp>
        <p:nvSpPr>
          <p:cNvPr id="3" name="Content Placeholder 2"/>
          <p:cNvSpPr>
            <a:spLocks noGrp="1"/>
          </p:cNvSpPr>
          <p:nvPr>
            <p:ph idx="1"/>
          </p:nvPr>
        </p:nvSpPr>
        <p:spPr/>
        <p:txBody>
          <a:bodyPr>
            <a:normAutofit/>
          </a:bodyPr>
          <a:lstStyle/>
          <a:p>
            <a:pPr marL="0" indent="0">
              <a:buNone/>
            </a:pPr>
            <a:r>
              <a:rPr lang="en-US" dirty="0"/>
              <a:t>Report not provided:</a:t>
            </a:r>
          </a:p>
          <a:p>
            <a:pPr lvl="1"/>
            <a:r>
              <a:rPr lang="en-US" dirty="0"/>
              <a:t>Continuance</a:t>
            </a:r>
          </a:p>
          <a:p>
            <a:pPr marL="0" indent="0">
              <a:buNone/>
            </a:pPr>
            <a:r>
              <a:rPr lang="en-US" dirty="0"/>
              <a:t>Impermissible juror contact:</a:t>
            </a:r>
          </a:p>
          <a:p>
            <a:pPr lvl="1"/>
            <a:r>
              <a:rPr lang="en-US" dirty="0" err="1"/>
              <a:t>Voir</a:t>
            </a:r>
            <a:r>
              <a:rPr lang="en-US" dirty="0"/>
              <a:t> dire the juror/ask about taint</a:t>
            </a:r>
          </a:p>
          <a:p>
            <a:pPr lvl="1"/>
            <a:r>
              <a:rPr lang="en-US" dirty="0" err="1"/>
              <a:t>Voir</a:t>
            </a:r>
            <a:r>
              <a:rPr lang="en-US" dirty="0"/>
              <a:t> dire other jurors to ask about taint</a:t>
            </a:r>
          </a:p>
          <a:p>
            <a:pPr lvl="1"/>
            <a:r>
              <a:rPr lang="en-US" dirty="0"/>
              <a:t>Release the juror at issue</a:t>
            </a:r>
          </a:p>
          <a:p>
            <a:pPr marL="0" indent="0">
              <a:buNone/>
            </a:pPr>
            <a:r>
              <a:rPr lang="en-US" dirty="0"/>
              <a:t>Deadlock</a:t>
            </a:r>
          </a:p>
          <a:p>
            <a:pPr lvl="1"/>
            <a:r>
              <a:rPr lang="en-US" dirty="0"/>
              <a:t>When?</a:t>
            </a:r>
          </a:p>
          <a:p>
            <a:endParaRPr lang="en-US" dirty="0"/>
          </a:p>
        </p:txBody>
      </p:sp>
    </p:spTree>
    <p:extLst>
      <p:ext uri="{BB962C8B-B14F-4D97-AF65-F5344CB8AC3E}">
        <p14:creationId xmlns:p14="http://schemas.microsoft.com/office/powerpoint/2010/main" val="916684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Mistrial:  Now What?</a:t>
            </a:r>
          </a:p>
        </p:txBody>
      </p:sp>
      <p:sp>
        <p:nvSpPr>
          <p:cNvPr id="3" name="Content Placeholder 2"/>
          <p:cNvSpPr>
            <a:spLocks noGrp="1"/>
          </p:cNvSpPr>
          <p:nvPr>
            <p:ph idx="1"/>
          </p:nvPr>
        </p:nvSpPr>
        <p:spPr/>
        <p:txBody>
          <a:bodyPr/>
          <a:lstStyle/>
          <a:p>
            <a:r>
              <a:rPr lang="en-US" dirty="0"/>
              <a:t>Defendant’s motion waives double jeopardy – get defendant’s consent</a:t>
            </a:r>
          </a:p>
          <a:p>
            <a:r>
              <a:rPr lang="en-US" dirty="0"/>
              <a:t>Prosecutor’s motion requires manifest necessity</a:t>
            </a:r>
          </a:p>
          <a:p>
            <a:r>
              <a:rPr lang="en-US" dirty="0"/>
              <a:t>Court </a:t>
            </a:r>
            <a:r>
              <a:rPr lang="en-US" dirty="0" err="1"/>
              <a:t>sua</a:t>
            </a:r>
            <a:r>
              <a:rPr lang="en-US" dirty="0"/>
              <a:t> </a:t>
            </a:r>
            <a:r>
              <a:rPr lang="en-US" dirty="0" err="1"/>
              <a:t>sponte</a:t>
            </a:r>
            <a:r>
              <a:rPr lang="en-US" dirty="0"/>
              <a:t>:  manifest necessity</a:t>
            </a:r>
          </a:p>
        </p:txBody>
      </p:sp>
    </p:spTree>
    <p:extLst>
      <p:ext uri="{BB962C8B-B14F-4D97-AF65-F5344CB8AC3E}">
        <p14:creationId xmlns:p14="http://schemas.microsoft.com/office/powerpoint/2010/main" val="1930806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68388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a:t>Defendant wants new court-appointed attorney</a:t>
            </a:r>
          </a:p>
        </p:txBody>
      </p:sp>
      <p:sp>
        <p:nvSpPr>
          <p:cNvPr id="3" name="Content Placeholder 2"/>
          <p:cNvSpPr>
            <a:spLocks noGrp="1"/>
          </p:cNvSpPr>
          <p:nvPr>
            <p:ph idx="1"/>
          </p:nvPr>
        </p:nvSpPr>
        <p:spPr>
          <a:xfrm>
            <a:off x="609600" y="2057401"/>
            <a:ext cx="8077200" cy="4038600"/>
          </a:xfrm>
        </p:spPr>
        <p:txBody>
          <a:bodyPr/>
          <a:lstStyle/>
          <a:p>
            <a:pPr marL="0" indent="0">
              <a:buNone/>
            </a:pPr>
            <a:r>
              <a:rPr lang="en-US" dirty="0"/>
              <a:t>Substitution = good cause + will not unreasonably disrupt the judicial process</a:t>
            </a:r>
          </a:p>
          <a:p>
            <a:pPr marL="0" indent="0">
              <a:buNone/>
            </a:pPr>
            <a:endParaRPr lang="en-US" dirty="0"/>
          </a:p>
          <a:p>
            <a:pPr marL="0" indent="0">
              <a:buNone/>
            </a:pPr>
            <a:r>
              <a:rPr lang="en-US" dirty="0"/>
              <a:t>Good cause = legitimate difference of opinion develops with regard to a fundamental trial tactic</a:t>
            </a:r>
          </a:p>
        </p:txBody>
      </p:sp>
    </p:spTree>
    <p:extLst>
      <p:ext uri="{BB962C8B-B14F-4D97-AF65-F5344CB8AC3E}">
        <p14:creationId xmlns:p14="http://schemas.microsoft.com/office/powerpoint/2010/main" val="142695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4000" dirty="0"/>
              <a:t>TTT #2</a:t>
            </a:r>
            <a:br>
              <a:rPr lang="en-US" sz="4000" dirty="0"/>
            </a:br>
            <a:r>
              <a:rPr lang="en-US" sz="4000" dirty="0"/>
              <a:t>This jury looks nothing like my client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2438400"/>
            <a:ext cx="4267200" cy="3284847"/>
          </a:xfrm>
        </p:spPr>
      </p:pic>
    </p:spTree>
    <p:extLst>
      <p:ext uri="{BB962C8B-B14F-4D97-AF65-F5344CB8AC3E}">
        <p14:creationId xmlns:p14="http://schemas.microsoft.com/office/powerpoint/2010/main" val="278425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 2 different challenges</a:t>
            </a:r>
          </a:p>
        </p:txBody>
      </p:sp>
      <p:sp>
        <p:nvSpPr>
          <p:cNvPr id="3" name="Content Placeholder 2"/>
          <p:cNvSpPr>
            <a:spLocks noGrp="1"/>
          </p:cNvSpPr>
          <p:nvPr>
            <p:ph idx="1"/>
          </p:nvPr>
        </p:nvSpPr>
        <p:spPr/>
        <p:txBody>
          <a:bodyPr>
            <a:normAutofit fontScale="92500" lnSpcReduction="10000"/>
          </a:bodyPr>
          <a:lstStyle/>
          <a:p>
            <a:pPr marL="914400" lvl="1" indent="-514350">
              <a:buAutoNum type="arabicPeriod"/>
            </a:pPr>
            <a:r>
              <a:rPr lang="en-US" dirty="0"/>
              <a:t>Batson challenge:  </a:t>
            </a:r>
            <a:r>
              <a:rPr lang="en-US" i="1" dirty="0"/>
              <a:t>People</a:t>
            </a:r>
            <a:r>
              <a:rPr lang="en-US" dirty="0"/>
              <a:t> v </a:t>
            </a:r>
            <a:r>
              <a:rPr lang="en-US" i="1" dirty="0"/>
              <a:t>Knight</a:t>
            </a:r>
            <a:r>
              <a:rPr lang="en-US" dirty="0"/>
              <a:t>, 473 </a:t>
            </a:r>
            <a:r>
              <a:rPr lang="en-US" dirty="0" err="1"/>
              <a:t>Mich</a:t>
            </a:r>
            <a:r>
              <a:rPr lang="en-US" dirty="0"/>
              <a:t> 324 (2005)</a:t>
            </a:r>
          </a:p>
          <a:p>
            <a:pPr marL="400050" lvl="1" indent="0">
              <a:buNone/>
            </a:pPr>
            <a:r>
              <a:rPr lang="en-US" dirty="0"/>
              <a:t>  (a)  applies to the use of peremptory challenges on                                          		individual jurors</a:t>
            </a:r>
          </a:p>
          <a:p>
            <a:pPr marL="400050" lvl="1" indent="0">
              <a:buNone/>
            </a:pPr>
            <a:r>
              <a:rPr lang="en-US" dirty="0"/>
              <a:t>  (b)  must be made before jury is sworn</a:t>
            </a:r>
          </a:p>
          <a:p>
            <a:pPr marL="400050" lvl="1" indent="0">
              <a:buNone/>
            </a:pPr>
            <a:r>
              <a:rPr lang="en-US" dirty="0"/>
              <a:t>  (c)  remedy is to start over</a:t>
            </a:r>
          </a:p>
          <a:p>
            <a:pPr marL="914400" lvl="1" indent="-514350">
              <a:buAutoNum type="arabicPeriod" startAt="2"/>
            </a:pPr>
            <a:r>
              <a:rPr lang="en-US" dirty="0"/>
              <a:t>Challenge to the venire</a:t>
            </a:r>
          </a:p>
          <a:p>
            <a:pPr marL="400050" lvl="1" indent="0">
              <a:buNone/>
            </a:pPr>
            <a:r>
              <a:rPr lang="en-US" dirty="0"/>
              <a:t>  (a)  based on the 6</a:t>
            </a:r>
            <a:r>
              <a:rPr lang="en-US" baseline="30000" dirty="0"/>
              <a:t>th</a:t>
            </a:r>
            <a:r>
              <a:rPr lang="en-US" dirty="0"/>
              <a:t> Amendment:  right to an 			impartial jury drawn from a fair cross 			section of the community</a:t>
            </a:r>
          </a:p>
          <a:p>
            <a:pPr marL="400050" lvl="1" indent="0">
              <a:buNone/>
            </a:pPr>
            <a:r>
              <a:rPr lang="en-US" dirty="0"/>
              <a:t>  (b)  bigger issue than just one trial</a:t>
            </a:r>
          </a:p>
          <a:p>
            <a:pPr marL="914400" lvl="1" indent="-514350">
              <a:buAutoNum type="arabicPeriod" startAt="2"/>
            </a:pPr>
            <a:endParaRPr lang="en-US" dirty="0"/>
          </a:p>
        </p:txBody>
      </p:sp>
    </p:spTree>
    <p:extLst>
      <p:ext uri="{BB962C8B-B14F-4D97-AF65-F5344CB8AC3E}">
        <p14:creationId xmlns:p14="http://schemas.microsoft.com/office/powerpoint/2010/main" val="152794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3108</Words>
  <Application>Microsoft Macintosh PowerPoint</Application>
  <PresentationFormat>On-screen Show (4:3)</PresentationFormat>
  <Paragraphs>332</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Brush Script MT</vt:lpstr>
      <vt:lpstr>Arial</vt:lpstr>
      <vt:lpstr>Calibri</vt:lpstr>
      <vt:lpstr>Wingdings</vt:lpstr>
      <vt:lpstr>Office Theme</vt:lpstr>
      <vt:lpstr>TOP 10 TRIAL TRAPS, TRICKS, AND TECHNIQUES</vt:lpstr>
      <vt:lpstr>Presented by:</vt:lpstr>
      <vt:lpstr>TTT #1 Your client wants to fire you</vt:lpstr>
      <vt:lpstr>Self-representation requirements People v Williams, 470 Mich 634 (2004)</vt:lpstr>
      <vt:lpstr>Disruptive defendant who is self-represented</vt:lpstr>
      <vt:lpstr>Self-representation requirements </vt:lpstr>
      <vt:lpstr>Defendant wants new court-appointed attorney</vt:lpstr>
      <vt:lpstr>TTT #2 This jury looks nothing like my client</vt:lpstr>
      <vt:lpstr>Distinguish 2 different challenges</vt:lpstr>
      <vt:lpstr>Batson challenge</vt:lpstr>
      <vt:lpstr>Batson challenge</vt:lpstr>
      <vt:lpstr>Batson challenge</vt:lpstr>
      <vt:lpstr>Challenge to the venire</vt:lpstr>
      <vt:lpstr>TTT #3 Defendant does not like his outfit</vt:lpstr>
      <vt:lpstr>The defendant is denied due process where his clothing impairs the presumption of innocence</vt:lpstr>
      <vt:lpstr>The defendant is denied due process where his clothing impairs the presumption of innocence</vt:lpstr>
      <vt:lpstr>Examples of trial court findings that were upheld</vt:lpstr>
      <vt:lpstr>TTT #4 The prosecutor has not turned over evidence</vt:lpstr>
      <vt:lpstr>Discovery violations</vt:lpstr>
      <vt:lpstr>Discovery violations</vt:lpstr>
      <vt:lpstr>Discovery violations</vt:lpstr>
      <vt:lpstr>TTT #5 Defendant is disruptive/assaultive</vt:lpstr>
      <vt:lpstr>Disruptive defendant</vt:lpstr>
      <vt:lpstr>Options</vt:lpstr>
      <vt:lpstr>Procedure</vt:lpstr>
      <vt:lpstr>TTT #6 Witness violates sequestration order</vt:lpstr>
      <vt:lpstr>WHAT was ordered?</vt:lpstr>
      <vt:lpstr>WHY was the order violated?</vt:lpstr>
      <vt:lpstr>WHO violated the order</vt:lpstr>
      <vt:lpstr>WHO violated the order?</vt:lpstr>
      <vt:lpstr>WHO violated the order?</vt:lpstr>
      <vt:lpstr>DISCRETION OF COURT</vt:lpstr>
      <vt:lpstr>TTT #7 Witness fails to appear</vt:lpstr>
      <vt:lpstr>Prosecutor requests adjournment</vt:lpstr>
      <vt:lpstr>Prosecutor requests to use P/E testimony</vt:lpstr>
      <vt:lpstr>Witness FTA after trial started</vt:lpstr>
      <vt:lpstr>TTT #8 Defendant fails to appear after jury sworn</vt:lpstr>
      <vt:lpstr>Defendant may waive right to be present by voluntary absence</vt:lpstr>
      <vt:lpstr>Judge Kenny’s checklist</vt:lpstr>
      <vt:lpstr>TTT #9 Witness takes the 5th</vt:lpstr>
      <vt:lpstr>The Rule</vt:lpstr>
      <vt:lpstr>Procedure where it is known witness may assert the 5th People v. Poma, 96 Mich App 726 (1980); People v Dyer, 425 Mich 572 (1986)</vt:lpstr>
      <vt:lpstr>Procedure where it is known witness may assert the 5th People v. Poma, 96 Mich App 726 (1980); People v Dyer, 425 Mich 572 (1986)</vt:lpstr>
      <vt:lpstr>Procedure where it is known witness may assert the 5th People v. Poma, 96 Mich App 726 (1980); People v Dyer, 425 Mich 572 (1986)</vt:lpstr>
      <vt:lpstr>Procedure when it is not known in advance that the witness will assert the 5th</vt:lpstr>
      <vt:lpstr>TTT #10 The judge and/or prosecutor is out of line</vt:lpstr>
      <vt:lpstr>Judicial Intervention</vt:lpstr>
      <vt:lpstr>Examples of what is acceptable</vt:lpstr>
      <vt:lpstr>Examples of what is acceptable</vt:lpstr>
      <vt:lpstr>Examples of what is acceptable</vt:lpstr>
      <vt:lpstr>A conviction will be reversed where the judge pierces the veil of judicial impartiality</vt:lpstr>
      <vt:lpstr>Examples of what is not acceptable</vt:lpstr>
      <vt:lpstr>Examples of what is not acceptable</vt:lpstr>
      <vt:lpstr>Examples of what may not be acceptable</vt:lpstr>
      <vt:lpstr>Almost everything can be fixed</vt:lpstr>
      <vt:lpstr>Prosecutorial misconduct (error)</vt:lpstr>
      <vt:lpstr>PowerPoint Presentation</vt:lpstr>
      <vt:lpstr>PowerPoint Presentation</vt:lpstr>
      <vt:lpstr>ALMOST everything can be fixed</vt:lpstr>
      <vt:lpstr>TTT #11 Motion for Mistrial</vt:lpstr>
      <vt:lpstr>Mistrial?</vt:lpstr>
      <vt:lpstr>Mistrial standard</vt:lpstr>
      <vt:lpstr>Non-responsive/prejudicial testimony</vt:lpstr>
      <vt:lpstr>Remedies short of mistrial</vt:lpstr>
      <vt:lpstr>Mistrial:  Now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TRIAL BOMBS And How to Defuse Them</dc:title>
  <dc:creator>Draganchuk, Hon. Joyce</dc:creator>
  <cp:lastModifiedBy>Kristin LaVoy</cp:lastModifiedBy>
  <cp:revision>144</cp:revision>
  <cp:lastPrinted>2020-09-22T18:10:51Z</cp:lastPrinted>
  <dcterms:created xsi:type="dcterms:W3CDTF">2016-10-10T19:37:50Z</dcterms:created>
  <dcterms:modified xsi:type="dcterms:W3CDTF">2020-11-13T23:34:37Z</dcterms:modified>
</cp:coreProperties>
</file>